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7.3-->
<p:presentation xmlns:r="http://schemas.openxmlformats.org/officeDocument/2006/relationships" xmlns:a="http://schemas.openxmlformats.org/drawingml/2006/main" xmlns:p="http://schemas.openxmlformats.org/presentationml/2006/main" showSpecialPlsOnTitleSld="0" removePersonalInfoOnSave="1" saveSubsetFonts="1" autoCompressPictures="0">
  <p:sldMasterIdLst>
    <p:sldMasterId id="2147483658" r:id="rId1"/>
  </p:sldMasterIdLst>
  <p:notesMasterIdLst>
    <p:notesMasterId r:id="rId2"/>
  </p:notesMasterIdLst>
  <p:handoutMasterIdLst>
    <p:handoutMasterId r:id="rId3"/>
  </p:handoutMasterIdLst>
  <p:sldIdLst>
    <p:sldId id="257" r:id="rId4"/>
    <p:sldId id="258" r:id="rId5"/>
    <p:sldId id="259" r:id="rId6"/>
    <p:sldId id="260" r:id="rId7"/>
    <p:sldId id="265" r:id="rId8"/>
    <p:sldId id="266" r:id="rId9"/>
    <p:sldId id="262" r:id="rId10"/>
    <p:sldId id="263" r:id="rId11"/>
    <p:sldId id="264" r:id="rId12"/>
    <p:sldId id="267" r:id="rId13"/>
    <p:sldId id="268" r:id="rId14"/>
  </p:sldIdLst>
  <p:sldSz cx="9144000" cy="6858000" type="screen4x3"/>
  <p:notesSz cx="7010400" cy="9296400"/>
  <p:custDataLst>
    <p:tags r:id="rId1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guide id="3" pos="126" userDrawn="1">
          <p15:clr>
            <a:srgbClr val="A4A3A4"/>
          </p15:clr>
        </p15:guide>
        <p15:guide id="4" pos="5616" userDrawn="1">
          <p15:clr>
            <a:srgbClr val="A4A3A4"/>
          </p15:clr>
        </p15:guide>
        <p15:guide id="5" pos="5148" userDrawn="1">
          <p15:clr>
            <a:srgbClr val="A4A3A4"/>
          </p15:clr>
        </p15:guide>
        <p15:guide id="6" pos="61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65A89"/>
    <a:srgbClr val="689BC7"/>
    <a:srgbClr val="005782"/>
    <a:srgbClr val="A50021"/>
    <a:srgbClr val="004162"/>
    <a:srgbClr val="14648C"/>
    <a:srgbClr val="F5952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r="http://schemas.openxmlformats.org/officeDocument/2006/relationships" xmlns:a="http://schemas.openxmlformats.org/drawingml/2006/main" def="{5C22544A-7EE6-4342-B048-85BDC9FD1C3A}">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3439" autoAdjust="0"/>
  </p:normalViewPr>
  <p:slideViewPr>
    <p:cSldViewPr snapToGrid="0" showGuides="1">
      <p:cViewPr varScale="1">
        <p:scale>
          <a:sx n="105" d="100"/>
          <a:sy n="105" d="100"/>
        </p:scale>
        <p:origin x="1104" y="114"/>
      </p:cViewPr>
      <p:guideLst>
        <p:guide orient="horz" pos="2160"/>
        <p:guide pos="2880"/>
        <p:guide pos="126"/>
        <p:guide pos="5616"/>
        <p:guide pos="5148"/>
        <p:guide pos="612"/>
      </p:guideLst>
    </p:cSldViewPr>
  </p:slideViewPr>
  <p:notesTextViewPr>
    <p:cViewPr>
      <p:scale>
        <a:sx n="1" d="1"/>
        <a:sy n="1" d="1"/>
      </p:scale>
      <p:origin x="0" y="0"/>
    </p:cViewPr>
  </p:notesTextViewPr>
  <p:sorterViewPr>
    <p:cViewPr>
      <p:scale>
        <a:sx n="100" d="100"/>
        <a:sy n="100" d="100"/>
      </p:scale>
      <p:origin x="0" y="-2916"/>
    </p:cViewPr>
  </p:sorterViewPr>
  <p:notesViewPr>
    <p:cSldViewPr>
      <p:cViewPr>
        <p:scale>
          <a:sx n="0" d="100"/>
          <a:sy n="0" d="100"/>
        </p:scale>
        <p:origin x="0" y="0"/>
      </p:cViewPr>
    </p:cSldViewPr>
  </p:notesViewPr>
  <p:gridSpacing cx="76200" cy="76200"/>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7.xml" /><Relationship Id="rId11" Type="http://schemas.openxmlformats.org/officeDocument/2006/relationships/slide" Target="slides/slide8.xml" /><Relationship Id="rId12" Type="http://schemas.openxmlformats.org/officeDocument/2006/relationships/slide" Target="slides/slide9.xml" /><Relationship Id="rId13" Type="http://schemas.openxmlformats.org/officeDocument/2006/relationships/slide" Target="slides/slide10.xml" /><Relationship Id="rId14" Type="http://schemas.openxmlformats.org/officeDocument/2006/relationships/slide" Target="slides/slide11.xml" /><Relationship Id="rId15" Type="http://schemas.openxmlformats.org/officeDocument/2006/relationships/tags" Target="tags/tag1.xml" /><Relationship Id="rId16" Type="http://schemas.openxmlformats.org/officeDocument/2006/relationships/presProps" Target="presProps.xml" /><Relationship Id="rId17" Type="http://schemas.openxmlformats.org/officeDocument/2006/relationships/viewProps" Target="viewProps.xml" /><Relationship Id="rId18" Type="http://schemas.openxmlformats.org/officeDocument/2006/relationships/theme" Target="theme/theme1.xml" /><Relationship Id="rId19"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9ADFA707-02AA-46EE-A4D7-330ABD08C393}" type="datetimeFigureOut">
              <a:rPr lang="en-US" smtClean="0"/>
              <a:t>9/13/2017</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705E14B5-B8D4-42D9-8078-18608C99DE4F}" type="slidenum">
              <a:rPr lang="en-US" smtClean="0"/>
              <a:t>‹#›</a:t>
            </a:fld>
            <a:endParaRPr lang="en-US"/>
          </a:p>
        </p:txBody>
      </p:sp>
    </p:spTree>
    <p:extLst>
      <p:ext uri="{BB962C8B-B14F-4D97-AF65-F5344CB8AC3E}">
        <p14:creationId xmlns:p14="http://schemas.microsoft.com/office/powerpoint/2010/main" val="1897913474"/>
      </p:ext>
    </p:extLst>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ED717EAF-62F3-493F-9960-17CAD3E1AC8C}" type="datetimeFigureOut">
              <a:rPr lang="en-US" smtClean="0"/>
              <a:t>9/13/2017</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0B5AC587-9877-49C8-AEA2-0F1769FB1DC9}" type="slidenum">
              <a:rPr lang="en-US" smtClean="0"/>
              <a:t>‹#›</a:t>
            </a:fld>
            <a:endParaRPr lang="en-US"/>
          </a:p>
        </p:txBody>
      </p:sp>
    </p:spTree>
    <p:extLst>
      <p:ext uri="{BB962C8B-B14F-4D97-AF65-F5344CB8AC3E}">
        <p14:creationId xmlns:p14="http://schemas.microsoft.com/office/powerpoint/2010/main" val="23548150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10.xml.rels>&#65279;<?xml version="1.0" encoding="utf-8" standalone="yes"?><Relationships xmlns="http://schemas.openxmlformats.org/package/2006/relationships"><Relationship Id="rId1" Type="http://schemas.openxmlformats.org/officeDocument/2006/relationships/slide" Target="../slides/slide10.xml" /><Relationship Id="rId2" Type="http://schemas.openxmlformats.org/officeDocument/2006/relationships/notesMaster" Target="../notesMasters/notesMaster1.xml" /></Relationships>
</file>

<file path=ppt/notesSlides/_rels/notesSlide11.xml.rels>&#65279;<?xml version="1.0" encoding="utf-8" standalone="yes"?><Relationships xmlns="http://schemas.openxmlformats.org/package/2006/relationships"><Relationship Id="rId1" Type="http://schemas.openxmlformats.org/officeDocument/2006/relationships/slide" Target="../slides/slide1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_rels/notesSlide7.xml.rels>&#65279;<?xml version="1.0" encoding="utf-8" standalone="yes"?><Relationships xmlns="http://schemas.openxmlformats.org/package/2006/relationships"><Relationship Id="rId1" Type="http://schemas.openxmlformats.org/officeDocument/2006/relationships/slide" Target="../slides/slide7.xml" /><Relationship Id="rId2" Type="http://schemas.openxmlformats.org/officeDocument/2006/relationships/notesMaster" Target="../notesMasters/notesMaster1.xml" /></Relationships>
</file>

<file path=ppt/notesSlides/_rels/notesSlide8.xml.rels>&#65279;<?xml version="1.0" encoding="utf-8" standalone="yes"?><Relationships xmlns="http://schemas.openxmlformats.org/package/2006/relationships"><Relationship Id="rId1" Type="http://schemas.openxmlformats.org/officeDocument/2006/relationships/slide" Target="../slides/slide8.xml" /><Relationship Id="rId2" Type="http://schemas.openxmlformats.org/officeDocument/2006/relationships/notesMaster" Target="../notesMasters/notesMaster1.xml" /></Relationships>
</file>

<file path=ppt/notesSlides/_rels/notesSlide9.xml.rels>&#65279;<?xml version="1.0" encoding="utf-8" standalone="yes"?><Relationships xmlns="http://schemas.openxmlformats.org/package/2006/relationships"><Relationship Id="rId1" Type="http://schemas.openxmlformats.org/officeDocument/2006/relationships/slide" Target="../slides/slide9.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B5AC587-9877-49C8-AEA2-0F1769FB1DC9}" type="slidenum">
              <a:rPr lang="en-US" smtClean="0"/>
              <a:t>1</a:t>
            </a:fld>
            <a:endParaRPr lang="en-US"/>
          </a:p>
        </p:txBody>
      </p:sp>
    </p:spTree>
    <p:extLst>
      <p:ext uri="{BB962C8B-B14F-4D97-AF65-F5344CB8AC3E}">
        <p14:creationId xmlns:p14="http://schemas.microsoft.com/office/powerpoint/2010/main" val="22638078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B5AC587-9877-49C8-AEA2-0F1769FB1DC9}" type="slidenum">
              <a:rPr lang="en-US" smtClean="0"/>
              <a:t>10</a:t>
            </a:fld>
            <a:endParaRPr lang="en-US"/>
          </a:p>
        </p:txBody>
      </p:sp>
    </p:spTree>
    <p:extLst>
      <p:ext uri="{BB962C8B-B14F-4D97-AF65-F5344CB8AC3E}">
        <p14:creationId xmlns:p14="http://schemas.microsoft.com/office/powerpoint/2010/main" val="13116184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5683C57-760B-4850-98B7-24F4505C9755}" type="slidenum">
              <a:rPr lang="en-US" smtClean="0"/>
              <a:t>11</a:t>
            </a:fld>
            <a:endParaRPr lang="en-US"/>
          </a:p>
        </p:txBody>
      </p:sp>
    </p:spTree>
    <p:extLst>
      <p:ext uri="{BB962C8B-B14F-4D97-AF65-F5344CB8AC3E}">
        <p14:creationId xmlns:p14="http://schemas.microsoft.com/office/powerpoint/2010/main" val="11336026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5683C57-760B-4850-98B7-24F4505C9755}" type="slidenum">
              <a:rPr lang="en-US" smtClean="0"/>
              <a:t>2</a:t>
            </a:fld>
            <a:endParaRPr lang="en-US"/>
          </a:p>
        </p:txBody>
      </p:sp>
    </p:spTree>
    <p:extLst>
      <p:ext uri="{BB962C8B-B14F-4D97-AF65-F5344CB8AC3E}">
        <p14:creationId xmlns:p14="http://schemas.microsoft.com/office/powerpoint/2010/main" val="40307341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5683C57-760B-4850-98B7-24F4505C9755}" type="slidenum">
              <a:rPr lang="en-US" smtClean="0"/>
              <a:t>3</a:t>
            </a:fld>
            <a:endParaRPr lang="en-US"/>
          </a:p>
        </p:txBody>
      </p:sp>
    </p:spTree>
    <p:extLst>
      <p:ext uri="{BB962C8B-B14F-4D97-AF65-F5344CB8AC3E}">
        <p14:creationId xmlns:p14="http://schemas.microsoft.com/office/powerpoint/2010/main" val="23146443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5683C57-760B-4850-98B7-24F4505C9755}" type="slidenum">
              <a:rPr lang="en-US" smtClean="0"/>
              <a:t>4</a:t>
            </a:fld>
            <a:endParaRPr lang="en-US"/>
          </a:p>
        </p:txBody>
      </p:sp>
    </p:spTree>
    <p:extLst>
      <p:ext uri="{BB962C8B-B14F-4D97-AF65-F5344CB8AC3E}">
        <p14:creationId xmlns:p14="http://schemas.microsoft.com/office/powerpoint/2010/main" val="16816508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B5AC587-9877-49C8-AEA2-0F1769FB1DC9}" type="slidenum">
              <a:rPr lang="en-US" smtClean="0"/>
              <a:t>5</a:t>
            </a:fld>
            <a:endParaRPr lang="en-US"/>
          </a:p>
        </p:txBody>
      </p:sp>
    </p:spTree>
    <p:extLst>
      <p:ext uri="{BB962C8B-B14F-4D97-AF65-F5344CB8AC3E}">
        <p14:creationId xmlns:p14="http://schemas.microsoft.com/office/powerpoint/2010/main" val="16140222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B5AC587-9877-49C8-AEA2-0F1769FB1DC9}" type="slidenum">
              <a:rPr lang="en-US" smtClean="0"/>
              <a:t>6</a:t>
            </a:fld>
            <a:endParaRPr lang="en-US"/>
          </a:p>
        </p:txBody>
      </p:sp>
    </p:spTree>
    <p:extLst>
      <p:ext uri="{BB962C8B-B14F-4D97-AF65-F5344CB8AC3E}">
        <p14:creationId xmlns:p14="http://schemas.microsoft.com/office/powerpoint/2010/main" val="11432703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B5AC587-9877-49C8-AEA2-0F1769FB1DC9}" type="slidenum">
              <a:rPr lang="en-US" smtClean="0"/>
              <a:t>7</a:t>
            </a:fld>
            <a:endParaRPr lang="en-US"/>
          </a:p>
        </p:txBody>
      </p:sp>
    </p:spTree>
    <p:extLst>
      <p:ext uri="{BB962C8B-B14F-4D97-AF65-F5344CB8AC3E}">
        <p14:creationId xmlns:p14="http://schemas.microsoft.com/office/powerpoint/2010/main" val="17830000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B5AC587-9877-49C8-AEA2-0F1769FB1DC9}" type="slidenum">
              <a:rPr lang="en-US" smtClean="0"/>
              <a:t>8</a:t>
            </a:fld>
            <a:endParaRPr lang="en-US"/>
          </a:p>
        </p:txBody>
      </p:sp>
    </p:spTree>
    <p:extLst>
      <p:ext uri="{BB962C8B-B14F-4D97-AF65-F5344CB8AC3E}">
        <p14:creationId xmlns:p14="http://schemas.microsoft.com/office/powerpoint/2010/main" val="775768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B5AC587-9877-49C8-AEA2-0F1769FB1DC9}" type="slidenum">
              <a:rPr lang="en-US" smtClean="0"/>
              <a:t>9</a:t>
            </a:fld>
            <a:endParaRPr lang="en-US"/>
          </a:p>
        </p:txBody>
      </p:sp>
    </p:spTree>
    <p:extLst>
      <p:ext uri="{BB962C8B-B14F-4D97-AF65-F5344CB8AC3E}">
        <p14:creationId xmlns:p14="http://schemas.microsoft.com/office/powerpoint/2010/main" val="1442862941"/>
      </p:ext>
    </p:extLst>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image" Target="../media/image1.png" /><Relationship Id="rId2"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hyperlink" Target="http://hashedhealth.com" TargetMode="External" /><Relationship Id="rId2" Type="http://schemas.openxmlformats.org/officeDocument/2006/relationships/image" Target="../media/image3.png" /><Relationship Id="rId3"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image" Target="../media/image2.png" /><Relationship Id="rId2"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image" Target="../media/image2.png" /><Relationship Id="rId2" Type="http://schemas.openxmlformats.org/officeDocument/2006/relationships/slideMaster" Target="../slideMasters/slideMaster1.xml" /></Relationships>
</file>

<file path=ppt/slideLayouts/_rels/slideLayout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showMasterSp="0" type="title" preserve="1">
  <p:cSld name="Title Slide">
    <p:spTree>
      <p:nvGrpSpPr>
        <p:cNvPr id="1" name=""/>
        <p:cNvGrpSpPr/>
        <p:nvPr/>
      </p:nvGrpSpPr>
      <p:grpSpPr>
        <a:xfrm>
          <a:off x="0" y="0"/>
          <a:ext cx="0" cy="0"/>
        </a:xfrm>
      </p:grpSpPr>
      <p:sp>
        <p:nvSpPr>
          <p:cNvPr id="7" name="Rectangle 6"/>
          <p:cNvSpPr/>
          <p:nvPr userDrawn="1"/>
        </p:nvSpPr>
        <p:spPr>
          <a:xfrm>
            <a:off x="0" y="0"/>
            <a:ext cx="9144000" cy="658665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ln>
                <a:noFill/>
              </a:ln>
            </a:endParaRPr>
          </a:p>
        </p:txBody>
      </p:sp>
      <p:sp>
        <p:nvSpPr>
          <p:cNvPr id="15" name="Rectangle 14"/>
          <p:cNvSpPr/>
          <p:nvPr userDrawn="1"/>
        </p:nvSpPr>
        <p:spPr>
          <a:xfrm>
            <a:off x="0" y="6586654"/>
            <a:ext cx="5826034" cy="271348"/>
          </a:xfrm>
          <a:prstGeom prst="rect">
            <a:avLst/>
          </a:prstGeom>
          <a:solidFill>
            <a:srgbClr val="689BC7"/>
          </a:solidFill>
          <a:ln>
            <a:solidFill>
              <a:srgbClr val="689BC7"/>
            </a:solidFill>
          </a:ln>
        </p:spPr>
        <p:style>
          <a:lnRef idx="2">
            <a:schemeClr val="accent1">
              <a:shade val="50000"/>
            </a:schemeClr>
          </a:lnRef>
          <a:fillRef idx="1">
            <a:schemeClr val="accent1"/>
          </a:fillRef>
          <a:effectRef idx="0">
            <a:schemeClr val="accent1"/>
          </a:effectRef>
          <a:fontRef idx="minor">
            <a:schemeClr val="lt1"/>
          </a:fontRef>
        </p:style>
        <p:txBody>
          <a:bodyPr lIns="457200" rtlCol="0" anchor="ctr"/>
          <a:lstStyle/>
          <a:p>
            <a:pPr algn="l"/>
            <a:endParaRPr lang="en-US" sz="1800"/>
          </a:p>
        </p:txBody>
      </p:sp>
      <p:sp>
        <p:nvSpPr>
          <p:cNvPr id="16" name="Rectangle 15"/>
          <p:cNvSpPr/>
          <p:nvPr userDrawn="1"/>
        </p:nvSpPr>
        <p:spPr>
          <a:xfrm>
            <a:off x="5826034" y="6586653"/>
            <a:ext cx="3317966" cy="271348"/>
          </a:xfrm>
          <a:prstGeom prst="rect">
            <a:avLst/>
          </a:prstGeom>
          <a:solidFill>
            <a:srgbClr val="365A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280851" y="1247203"/>
            <a:ext cx="8575765" cy="2702856"/>
          </a:xfrm>
        </p:spPr>
        <p:txBody>
          <a:bodyPr anchor="ctr" anchorCtr="0">
            <a:normAutofit/>
          </a:bodyPr>
          <a:lstStyle>
            <a:lvl1pPr algn="ctr">
              <a:defRPr sz="4800">
                <a:solidFill>
                  <a:schemeClr val="tx1"/>
                </a:solidFill>
              </a:defRPr>
            </a:lvl1pPr>
          </a:lstStyle>
          <a:p>
            <a:r>
              <a:rPr lang="en-US" smtClean="0"/>
              <a:t>Click to edit Master title style</a:t>
            </a:r>
            <a:endParaRPr lang="en-US"/>
          </a:p>
        </p:txBody>
      </p:sp>
      <p:sp>
        <p:nvSpPr>
          <p:cNvPr id="3" name="Subtitle 2"/>
          <p:cNvSpPr>
            <a:spLocks noGrp="1"/>
          </p:cNvSpPr>
          <p:nvPr>
            <p:ph type="subTitle" idx="1"/>
          </p:nvPr>
        </p:nvSpPr>
        <p:spPr>
          <a:xfrm>
            <a:off x="280851" y="4409102"/>
            <a:ext cx="8575765" cy="1408224"/>
          </a:xfrm>
        </p:spPr>
        <p:txBody>
          <a:bodyPr/>
          <a:lstStyle>
            <a:lvl1pPr marL="0" indent="0" algn="ctr">
              <a:buNone/>
              <a:defRPr sz="2400">
                <a:solidFill>
                  <a:srgbClr val="365A89"/>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11" name="Rectangle 10"/>
          <p:cNvSpPr/>
          <p:nvPr userDrawn="1"/>
        </p:nvSpPr>
        <p:spPr>
          <a:xfrm>
            <a:off x="5826034" y="-13262"/>
            <a:ext cx="3317966" cy="748551"/>
          </a:xfrm>
          <a:prstGeom prst="rect">
            <a:avLst/>
          </a:prstGeom>
          <a:solidFill>
            <a:srgbClr val="365A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nvGrpSpPr>
          <p:cNvPr id="25" name="Group 24"/>
          <p:cNvGrpSpPr/>
          <p:nvPr userDrawn="1"/>
        </p:nvGrpSpPr>
        <p:grpSpPr>
          <a:xfrm>
            <a:off x="0" y="3950062"/>
            <a:ext cx="9144001" cy="182880"/>
            <a:chOff x="0" y="4515640"/>
            <a:chExt cx="9144001" cy="182880"/>
          </a:xfrm>
        </p:grpSpPr>
        <p:cxnSp>
          <p:nvCxnSpPr>
            <p:cNvPr id="26" name="Straight Connector 25"/>
            <p:cNvCxnSpPr/>
            <p:nvPr userDrawn="1"/>
          </p:nvCxnSpPr>
          <p:spPr>
            <a:xfrm>
              <a:off x="2599509" y="4602726"/>
              <a:ext cx="6544492"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Rectangle 26"/>
            <p:cNvSpPr/>
            <p:nvPr userDrawn="1"/>
          </p:nvSpPr>
          <p:spPr>
            <a:xfrm>
              <a:off x="0" y="4515640"/>
              <a:ext cx="2723606" cy="182880"/>
            </a:xfrm>
            <a:prstGeom prst="rect">
              <a:avLst/>
            </a:prstGeom>
            <a:solidFill>
              <a:srgbClr val="689BC7"/>
            </a:solidFill>
            <a:ln>
              <a:solidFill>
                <a:srgbClr val="689BC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grpSp>
        <p:nvGrpSpPr>
          <p:cNvPr id="28" name="Group 27"/>
          <p:cNvGrpSpPr/>
          <p:nvPr userDrawn="1"/>
        </p:nvGrpSpPr>
        <p:grpSpPr>
          <a:xfrm rot="10800000">
            <a:off x="0" y="1055614"/>
            <a:ext cx="9144001" cy="182880"/>
            <a:chOff x="0" y="1142856"/>
            <a:chExt cx="9144001" cy="182880"/>
          </a:xfrm>
        </p:grpSpPr>
        <p:cxnSp>
          <p:nvCxnSpPr>
            <p:cNvPr id="29" name="Straight Connector 28"/>
            <p:cNvCxnSpPr/>
            <p:nvPr userDrawn="1"/>
          </p:nvCxnSpPr>
          <p:spPr>
            <a:xfrm>
              <a:off x="2599509" y="1229942"/>
              <a:ext cx="6544492"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Rectangle 29"/>
            <p:cNvSpPr/>
            <p:nvPr userDrawn="1"/>
          </p:nvSpPr>
          <p:spPr>
            <a:xfrm>
              <a:off x="0" y="1142856"/>
              <a:ext cx="2723606" cy="182880"/>
            </a:xfrm>
            <a:prstGeom prst="rect">
              <a:avLst/>
            </a:prstGeom>
            <a:solidFill>
              <a:srgbClr val="689BC7"/>
            </a:solidFill>
            <a:ln>
              <a:solidFill>
                <a:srgbClr val="689BC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sp>
        <p:nvSpPr>
          <p:cNvPr id="18" name="Slide Number Placeholder 5"/>
          <p:cNvSpPr>
            <a:spLocks noGrp="1"/>
          </p:cNvSpPr>
          <p:nvPr>
            <p:ph type="sldNum" sz="quarter" idx="4"/>
          </p:nvPr>
        </p:nvSpPr>
        <p:spPr>
          <a:xfrm>
            <a:off x="3580850" y="6586653"/>
            <a:ext cx="2057400" cy="262638"/>
          </a:xfrm>
          <a:prstGeom prst="rect">
            <a:avLst/>
          </a:prstGeom>
        </p:spPr>
        <p:txBody>
          <a:bodyPr vert="horz" lIns="91440" tIns="45720" rIns="91440" bIns="45720" rtlCol="0" anchor="ctr"/>
          <a:lstStyle>
            <a:lvl1pPr algn="ctr">
              <a:defRPr sz="1400" b="0">
                <a:solidFill>
                  <a:schemeClr val="bg1"/>
                </a:solidFill>
              </a:defRPr>
            </a:lvl1pPr>
          </a:lstStyle>
          <a:p>
            <a:fld id="{850BEA78-8F01-4CF4-BA7F-1779BE85B204}" type="slidenum">
              <a:rPr lang="en-US" smtClean="0"/>
              <a:t>‹#›</a:t>
            </a:fld>
            <a:endParaRPr lang="en-US"/>
          </a:p>
        </p:txBody>
      </p:sp>
      <p:pic>
        <p:nvPicPr>
          <p:cNvPr id="17" name="Picture 16"/>
          <p:cNvPicPr>
            <a:picLocks noChangeAspect="1"/>
          </p:cNvPicPr>
          <p:nvPr userDrawn="1"/>
        </p:nvPicPr>
        <p:blipFill>
          <a:blip r:embed="rId1">
            <a:extLst>
              <a:ext uri="{28A0092B-C50C-407E-A947-70E740481C1C}">
                <a14:useLocalDpi xmlns:a14="http://schemas.microsoft.com/office/drawing/2010/main" val="0"/>
              </a:ext>
            </a:extLst>
          </a:blip>
          <a:stretch>
            <a:fillRect/>
          </a:stretch>
        </p:blipFill>
        <p:spPr>
          <a:xfrm>
            <a:off x="3556505" y="5959673"/>
            <a:ext cx="2028789" cy="484632"/>
          </a:xfrm>
          <a:prstGeom prst="rect">
            <a:avLst/>
          </a:prstGeom>
        </p:spPr>
      </p:pic>
    </p:spTree>
    <p:extLst>
      <p:ext uri="{BB962C8B-B14F-4D97-AF65-F5344CB8AC3E}">
        <p14:creationId xmlns:p14="http://schemas.microsoft.com/office/powerpoint/2010/main" val="4007469531"/>
      </p:ext>
    </p:extLst>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tx">
  <p:cSld name="Hashed Master">
    <p:spTree>
      <p:nvGrpSpPr>
        <p:cNvPr id="1" name=""/>
        <p:cNvGrpSpPr/>
        <p:nvPr/>
      </p:nvGrpSpPr>
      <p:grpSpPr>
        <a:xfrm>
          <a:off x="0" y="0"/>
          <a:ext cx="0" cy="0"/>
        </a:xfrm>
      </p:grpSpPr>
      <p:sp>
        <p:nvSpPr>
          <p:cNvPr id="18" name="Shape 18"/>
          <p:cNvSpPr/>
          <p:nvPr/>
        </p:nvSpPr>
        <p:spPr>
          <a:xfrm>
            <a:off x="457200" y="6391511"/>
            <a:ext cx="2133601" cy="178960"/>
          </a:xfrm>
          <a:prstGeom prst="rect">
            <a:avLst/>
          </a:prstGeom>
          <a:ln w="12700">
            <a:miter lim="400000"/>
          </a:ln>
          <a:extLst>
            <a:ext uri="{C572A759-6A51-4108-AA02-DFA0A04FC94B}">
              <ma14:wrappingTextBoxFlag xmlns:ma14="http://schemas.microsoft.com/office/mac/drawingml/2011/main" xmlns="" val="1"/>
            </a:ext>
          </a:extLst>
        </p:spPr>
        <p:txBody>
          <a:bodyPr lIns="45720" tIns="45720" rIns="45720" bIns="45720" anchor="ctr">
            <a:spAutoFit/>
          </a:bodyPr>
          <a:lstStyle>
            <a:lvl1pPr algn="l" defTabSz="1219200">
              <a:defRPr sz="1500">
                <a:solidFill>
                  <a:srgbClr val="888888"/>
                </a:solidFill>
                <a:hlinkClick/>
              </a:defRPr>
            </a:lvl1pPr>
          </a:lstStyle>
          <a:p>
            <a:r>
              <a:rPr sz="563">
                <a:hlinkClick r:id="rId1"/>
              </a:rPr>
              <a:t>hashedhealth.com</a:t>
            </a:r>
          </a:p>
        </p:txBody>
      </p:sp>
      <p:sp>
        <p:nvSpPr>
          <p:cNvPr id="19" name="Shape 19"/>
          <p:cNvSpPr>
            <a:spLocks noGrp="1"/>
          </p:cNvSpPr>
          <p:nvPr>
            <p:ph type="sldNum" sz="quarter" idx="2"/>
          </p:nvPr>
        </p:nvSpPr>
        <p:spPr>
          <a:xfrm>
            <a:off x="6553200" y="6350181"/>
            <a:ext cx="2114550" cy="261621"/>
          </a:xfrm>
          <a:prstGeom prst="rect">
            <a:avLst/>
          </a:prstGeom>
        </p:spPr>
        <p:txBody>
          <a:bodyPr wrap="square" lIns="121919" tIns="121919" rIns="121919" bIns="121919" anchor="ctr"/>
          <a:lstStyle>
            <a:lvl1pPr algn="r" defTabSz="457200">
              <a:defRPr sz="675">
                <a:solidFill>
                  <a:srgbClr val="888888"/>
                </a:solidFill>
                <a:latin typeface="Calibri Light" panose="020f0302020204030204"/>
                <a:ea typeface="Calibri Light"/>
                <a:cs typeface="Calibri Light"/>
                <a:sym typeface="Calibri Light" panose="020f0302020204030204"/>
              </a:defRPr>
            </a:lvl1pPr>
          </a:lstStyle>
          <a:p>
            <a:fld id="{86CB4B4D-7CA3-9044-876B-883B54F8677D}" type="slidenum">
              <a:rPr/>
              <a:t>‹#›</a:t>
            </a:fld>
          </a:p>
        </p:txBody>
      </p:sp>
      <p:sp>
        <p:nvSpPr>
          <p:cNvPr id="20" name="Shape 20"/>
          <p:cNvSpPr/>
          <p:nvPr/>
        </p:nvSpPr>
        <p:spPr>
          <a:xfrm flipH="1" flipV="1">
            <a:off x="400050" y="749301"/>
            <a:ext cx="8318501" cy="1"/>
          </a:xfrm>
          <a:prstGeom prst="line">
            <a:avLst/>
          </a:prstGeom>
          <a:ln w="25400">
            <a:solidFill>
              <a:srgbClr val="E0E0E0"/>
            </a:solidFill>
          </a:ln>
        </p:spPr>
        <p:txBody>
          <a:bodyPr lIns="45720" tIns="45720" rIns="45720" bIns="45720"/>
          <a:lstStyle/>
          <a:p>
            <a:pPr algn="l" defTabSz="457200">
              <a:defRPr sz="3200">
                <a:latin typeface="Helvetica"/>
                <a:ea typeface="Helvetica"/>
                <a:cs typeface="Helvetica"/>
                <a:sym typeface="Helvetica"/>
              </a:defRPr>
            </a:pPr>
            <a:endParaRPr sz="1200"/>
          </a:p>
        </p:txBody>
      </p:sp>
      <p:sp>
        <p:nvSpPr>
          <p:cNvPr id="21" name="Shape 21"/>
          <p:cNvSpPr/>
          <p:nvPr/>
        </p:nvSpPr>
        <p:spPr>
          <a:xfrm>
            <a:off x="447793" y="-1"/>
            <a:ext cx="6096001" cy="823376"/>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lvl1pPr algn="l" defTabSz="1219200">
              <a:defRPr sz="2500" b="1">
                <a:latin typeface="Raleway"/>
                <a:ea typeface="Raleway"/>
                <a:cs typeface="Raleway"/>
                <a:sym typeface="Raleway"/>
              </a:defRPr>
            </a:lvl1pPr>
          </a:lstStyle>
          <a:p>
            <a:pPr>
              <a:defRPr sz="3600"/>
            </a:pPr>
            <a:r>
              <a:rPr sz="938"/>
              <a:t>HASHED HEALTH</a:t>
            </a:r>
          </a:p>
        </p:txBody>
      </p:sp>
      <p:pic>
        <p:nvPicPr>
          <p:cNvPr id="22" name="HH_icon.png"/>
          <p:cNvPicPr>
            <a:picLocks noChangeAspect="1"/>
          </p:cNvPicPr>
          <p:nvPr/>
        </p:nvPicPr>
        <p:blipFill>
          <a:blip r:embed="rId2">
            <a:extLst/>
          </a:blip>
          <a:stretch>
            <a:fillRect/>
          </a:stretch>
        </p:blipFill>
        <p:spPr>
          <a:xfrm>
            <a:off x="8488297" y="216589"/>
            <a:ext cx="206507" cy="390199"/>
          </a:xfrm>
          <a:prstGeom prst="rect">
            <a:avLst/>
          </a:prstGeom>
          <a:ln w="12700">
            <a:miter lim="400000"/>
          </a:ln>
        </p:spPr>
      </p:pic>
    </p:spTree>
    <p:extLst>
      <p:ext uri="{BB962C8B-B14F-4D97-AF65-F5344CB8AC3E}">
        <p14:creationId xmlns:p14="http://schemas.microsoft.com/office/powerpoint/2010/main" val="2229844865"/>
      </p:ext>
    </p:extLst>
  </p:cSld>
  <p:clrMapOvr>
    <a:masterClrMapping/>
  </p:clrMapOvr>
  <p:transition spd="med"/>
  <p:timing/>
</p:sldLayout>
</file>

<file path=ppt/slideLayouts/slideLayout2.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obj" preserve="1">
  <p:cSld name="Title and Content">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a:xfrm>
            <a:off x="3580850" y="6543108"/>
            <a:ext cx="2057400" cy="320040"/>
          </a:xfrm>
          <a:prstGeom prst="rect">
            <a:avLst/>
          </a:prstGeom>
        </p:spPr>
        <p:txBody>
          <a:bodyPr/>
          <a:lstStyle/>
          <a:p>
            <a:fld id="{850BEA78-8F01-4CF4-BA7F-1779BE85B204}" type="slidenum">
              <a:rPr lang="en-US" smtClean="0"/>
              <a:t>‹#›</a:t>
            </a:fld>
            <a:endParaRPr lang="en-US"/>
          </a:p>
        </p:txBody>
      </p:sp>
    </p:spTree>
    <p:extLst>
      <p:ext uri="{BB962C8B-B14F-4D97-AF65-F5344CB8AC3E}">
        <p14:creationId xmlns:p14="http://schemas.microsoft.com/office/powerpoint/2010/main" val="1219736491"/>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showMasterSp="0" type="secHead" preserve="1">
  <p:cSld name="Section Header">
    <p:spTree>
      <p:nvGrpSpPr>
        <p:cNvPr id="1" name=""/>
        <p:cNvGrpSpPr/>
        <p:nvPr/>
      </p:nvGrpSpPr>
      <p:grpSpPr>
        <a:xfrm>
          <a:off x="0" y="0"/>
          <a:ext cx="0" cy="0"/>
        </a:xfrm>
      </p:grpSpPr>
      <p:sp>
        <p:nvSpPr>
          <p:cNvPr id="7" name="Rectangle 6"/>
          <p:cNvSpPr/>
          <p:nvPr userDrawn="1"/>
        </p:nvSpPr>
        <p:spPr>
          <a:xfrm>
            <a:off x="0" y="0"/>
            <a:ext cx="9144000" cy="658665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ln>
                <a:noFill/>
              </a:ln>
            </a:endParaRPr>
          </a:p>
        </p:txBody>
      </p:sp>
      <p:sp>
        <p:nvSpPr>
          <p:cNvPr id="10" name="Rectangle 9"/>
          <p:cNvSpPr/>
          <p:nvPr userDrawn="1"/>
        </p:nvSpPr>
        <p:spPr>
          <a:xfrm>
            <a:off x="0" y="-13262"/>
            <a:ext cx="5826034" cy="748551"/>
          </a:xfrm>
          <a:prstGeom prst="rect">
            <a:avLst/>
          </a:prstGeom>
          <a:solidFill>
            <a:srgbClr val="689B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Rectangle 10"/>
          <p:cNvSpPr/>
          <p:nvPr userDrawn="1"/>
        </p:nvSpPr>
        <p:spPr>
          <a:xfrm>
            <a:off x="5826034" y="-13262"/>
            <a:ext cx="3317966" cy="748551"/>
          </a:xfrm>
          <a:prstGeom prst="rect">
            <a:avLst/>
          </a:prstGeom>
          <a:solidFill>
            <a:srgbClr val="365A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308747" y="1736727"/>
            <a:ext cx="8516982" cy="2852737"/>
          </a:xfrm>
        </p:spPr>
        <p:txBody>
          <a:bodyPr anchor="ctr" anchorCtr="0">
            <a:normAutofit/>
          </a:bodyPr>
          <a:lstStyle>
            <a:lvl1pPr algn="ctr">
              <a:defRPr sz="4800">
                <a:solidFill>
                  <a:srgbClr val="365A89"/>
                </a:solidFill>
              </a:defRPr>
            </a:lvl1pPr>
          </a:lstStyle>
          <a:p>
            <a:r>
              <a:rPr lang="en-US" smtClean="0"/>
              <a:t>Click to edit Master title style</a:t>
            </a:r>
            <a:endParaRPr lang="en-US"/>
          </a:p>
        </p:txBody>
      </p:sp>
      <p:sp>
        <p:nvSpPr>
          <p:cNvPr id="3" name="Text Placeholder 2"/>
          <p:cNvSpPr>
            <a:spLocks noGrp="1"/>
          </p:cNvSpPr>
          <p:nvPr>
            <p:ph type="body" idx="1"/>
          </p:nvPr>
        </p:nvSpPr>
        <p:spPr>
          <a:xfrm>
            <a:off x="308747" y="4589464"/>
            <a:ext cx="8516982" cy="1500187"/>
          </a:xfrm>
        </p:spPr>
        <p:txBody>
          <a:bodyPr anchor="ctr" anchorCtr="0"/>
          <a:lstStyle>
            <a:lvl1pPr marL="0" indent="0" algn="ctr">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grpSp>
        <p:nvGrpSpPr>
          <p:cNvPr id="17" name="Group 16"/>
          <p:cNvGrpSpPr/>
          <p:nvPr userDrawn="1"/>
        </p:nvGrpSpPr>
        <p:grpSpPr>
          <a:xfrm>
            <a:off x="0" y="4515640"/>
            <a:ext cx="9144001" cy="182880"/>
            <a:chOff x="0" y="4515640"/>
            <a:chExt cx="9144001" cy="182880"/>
          </a:xfrm>
        </p:grpSpPr>
        <p:cxnSp>
          <p:nvCxnSpPr>
            <p:cNvPr id="12" name="Straight Connector 11"/>
            <p:cNvCxnSpPr/>
            <p:nvPr userDrawn="1"/>
          </p:nvCxnSpPr>
          <p:spPr>
            <a:xfrm>
              <a:off x="2599509" y="4602726"/>
              <a:ext cx="6544492"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Rectangle 12"/>
            <p:cNvSpPr/>
            <p:nvPr userDrawn="1"/>
          </p:nvSpPr>
          <p:spPr>
            <a:xfrm>
              <a:off x="0" y="4515640"/>
              <a:ext cx="2723606" cy="182880"/>
            </a:xfrm>
            <a:prstGeom prst="rect">
              <a:avLst/>
            </a:prstGeom>
            <a:solidFill>
              <a:srgbClr val="689BC7"/>
            </a:solidFill>
            <a:ln>
              <a:solidFill>
                <a:srgbClr val="689BC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grpSp>
        <p:nvGrpSpPr>
          <p:cNvPr id="16" name="Group 15"/>
          <p:cNvGrpSpPr/>
          <p:nvPr userDrawn="1"/>
        </p:nvGrpSpPr>
        <p:grpSpPr>
          <a:xfrm rot="10800000">
            <a:off x="0" y="1621192"/>
            <a:ext cx="9144001" cy="182880"/>
            <a:chOff x="0" y="1142856"/>
            <a:chExt cx="9144001" cy="182880"/>
          </a:xfrm>
        </p:grpSpPr>
        <p:cxnSp>
          <p:nvCxnSpPr>
            <p:cNvPr id="14" name="Straight Connector 13"/>
            <p:cNvCxnSpPr/>
            <p:nvPr userDrawn="1"/>
          </p:nvCxnSpPr>
          <p:spPr>
            <a:xfrm>
              <a:off x="2599509" y="1229942"/>
              <a:ext cx="6544492"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Rectangle 14"/>
            <p:cNvSpPr/>
            <p:nvPr userDrawn="1"/>
          </p:nvSpPr>
          <p:spPr>
            <a:xfrm>
              <a:off x="0" y="1142856"/>
              <a:ext cx="2723606" cy="182880"/>
            </a:xfrm>
            <a:prstGeom prst="rect">
              <a:avLst/>
            </a:prstGeom>
            <a:solidFill>
              <a:srgbClr val="689BC7"/>
            </a:solidFill>
            <a:ln>
              <a:solidFill>
                <a:srgbClr val="689BC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sp>
        <p:nvSpPr>
          <p:cNvPr id="20" name="Rectangle 19"/>
          <p:cNvSpPr/>
          <p:nvPr userDrawn="1"/>
        </p:nvSpPr>
        <p:spPr>
          <a:xfrm>
            <a:off x="5826034" y="6543108"/>
            <a:ext cx="3317966" cy="320040"/>
          </a:xfrm>
          <a:prstGeom prst="rect">
            <a:avLst/>
          </a:prstGeom>
          <a:solidFill>
            <a:srgbClr val="365A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1" name="Rectangle 20"/>
          <p:cNvSpPr/>
          <p:nvPr userDrawn="1"/>
        </p:nvSpPr>
        <p:spPr>
          <a:xfrm>
            <a:off x="0" y="6543108"/>
            <a:ext cx="5826034" cy="320040"/>
          </a:xfrm>
          <a:prstGeom prst="rect">
            <a:avLst/>
          </a:prstGeom>
          <a:solidFill>
            <a:srgbClr val="689BC7"/>
          </a:solidFill>
          <a:ln>
            <a:solidFill>
              <a:srgbClr val="689BC7"/>
            </a:solidFill>
          </a:ln>
        </p:spPr>
        <p:style>
          <a:lnRef idx="2">
            <a:schemeClr val="accent1">
              <a:shade val="50000"/>
            </a:schemeClr>
          </a:lnRef>
          <a:fillRef idx="1">
            <a:schemeClr val="accent1"/>
          </a:fillRef>
          <a:effectRef idx="0">
            <a:schemeClr val="accent1"/>
          </a:effectRef>
          <a:fontRef idx="minor">
            <a:schemeClr val="lt1"/>
          </a:fontRef>
        </p:style>
        <p:txBody>
          <a:bodyPr lIns="457200" rtlCol="0" anchor="ctr"/>
          <a:lstStyle/>
          <a:p>
            <a:pPr algn="l"/>
            <a:r>
              <a:rPr lang="en-US" sz="1800" smtClean="0"/>
              <a:t> </a:t>
            </a:r>
            <a:endParaRPr lang="en-US" sz="1800"/>
          </a:p>
        </p:txBody>
      </p:sp>
      <p:sp>
        <p:nvSpPr>
          <p:cNvPr id="22" name="Slide Number Placeholder 5"/>
          <p:cNvSpPr>
            <a:spLocks noGrp="1"/>
          </p:cNvSpPr>
          <p:nvPr>
            <p:ph type="sldNum" sz="quarter" idx="4"/>
          </p:nvPr>
        </p:nvSpPr>
        <p:spPr>
          <a:xfrm>
            <a:off x="3580850" y="6543108"/>
            <a:ext cx="2057400" cy="320040"/>
          </a:xfrm>
          <a:prstGeom prst="rect">
            <a:avLst/>
          </a:prstGeom>
        </p:spPr>
        <p:txBody>
          <a:bodyPr vert="horz" lIns="91440" tIns="45720" rIns="91440" bIns="45720" rtlCol="0" anchor="ctr"/>
          <a:lstStyle>
            <a:lvl1pPr algn="ctr">
              <a:defRPr sz="1400" b="0">
                <a:solidFill>
                  <a:schemeClr val="bg1"/>
                </a:solidFill>
              </a:defRPr>
            </a:lvl1pPr>
          </a:lstStyle>
          <a:p>
            <a:fld id="{850BEA78-8F01-4CF4-BA7F-1779BE85B204}" type="slidenum">
              <a:rPr lang="en-US" smtClean="0"/>
              <a:t>‹#›</a:t>
            </a:fld>
            <a:endParaRPr lang="en-US"/>
          </a:p>
        </p:txBody>
      </p:sp>
      <p:pic>
        <p:nvPicPr>
          <p:cNvPr id="23" name="Picture 22"/>
          <p:cNvPicPr>
            <a:picLocks noChangeAspect="1"/>
          </p:cNvPicPr>
          <p:nvPr userDrawn="1"/>
        </p:nvPicPr>
        <p:blipFill>
          <a:blip r:embed="rId1">
            <a:extLst>
              <a:ext uri="{28A0092B-C50C-407E-A947-70E740481C1C}">
                <a14:useLocalDpi xmlns:a14="http://schemas.microsoft.com/office/drawing/2010/main" val="0"/>
              </a:ext>
            </a:extLst>
          </a:blip>
          <a:stretch>
            <a:fillRect/>
          </a:stretch>
        </p:blipFill>
        <p:spPr>
          <a:xfrm>
            <a:off x="6447385" y="6581549"/>
            <a:ext cx="2075263" cy="240879"/>
          </a:xfrm>
          <a:prstGeom prst="rect">
            <a:avLst/>
          </a:prstGeom>
        </p:spPr>
      </p:pic>
    </p:spTree>
    <p:extLst>
      <p:ext uri="{BB962C8B-B14F-4D97-AF65-F5344CB8AC3E}">
        <p14:creationId xmlns:p14="http://schemas.microsoft.com/office/powerpoint/2010/main" val="2393686211"/>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twoObj" preserve="1">
  <p:cSld name="Two Content">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a:xfrm>
            <a:off x="3580850" y="6543108"/>
            <a:ext cx="2057400" cy="320040"/>
          </a:xfrm>
          <a:prstGeom prst="rect">
            <a:avLst/>
          </a:prstGeom>
        </p:spPr>
        <p:txBody>
          <a:bodyPr/>
          <a:lstStyle/>
          <a:p>
            <a:fld id="{850BEA78-8F01-4CF4-BA7F-1779BE85B204}" type="slidenum">
              <a:rPr lang="en-US" smtClean="0"/>
              <a:t>‹#›</a:t>
            </a:fld>
            <a:endParaRPr lang="en-US"/>
          </a:p>
        </p:txBody>
      </p:sp>
    </p:spTree>
    <p:extLst>
      <p:ext uri="{BB962C8B-B14F-4D97-AF65-F5344CB8AC3E}">
        <p14:creationId xmlns:p14="http://schemas.microsoft.com/office/powerpoint/2010/main" val="647651044"/>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twoTxTwoObj" preserve="1">
  <p:cSld name="Comparison">
    <p:spTree>
      <p:nvGrpSpPr>
        <p:cNvPr id="1" name=""/>
        <p:cNvGrpSpPr/>
        <p:nvPr/>
      </p:nvGrpSpPr>
      <p:grpSpPr>
        <a:xfrm>
          <a:off x="0" y="0"/>
          <a:ext cx="0" cy="0"/>
        </a:xfrm>
      </p:grpSpPr>
      <p:sp>
        <p:nvSpPr>
          <p:cNvPr id="2" name="Title 1"/>
          <p:cNvSpPr>
            <a:spLocks noGrp="1"/>
          </p:cNvSpPr>
          <p:nvPr>
            <p:ph type="title"/>
          </p:nvPr>
        </p:nvSpPr>
        <p:spPr>
          <a:xfrm>
            <a:off x="339634" y="104504"/>
            <a:ext cx="8464732" cy="1027610"/>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a:xfrm>
            <a:off x="3580850" y="6543108"/>
            <a:ext cx="2057400" cy="320040"/>
          </a:xfrm>
          <a:prstGeom prst="rect">
            <a:avLst/>
          </a:prstGeom>
        </p:spPr>
        <p:txBody>
          <a:bodyPr/>
          <a:lstStyle/>
          <a:p>
            <a:fld id="{850BEA78-8F01-4CF4-BA7F-1779BE85B204}" type="slidenum">
              <a:rPr lang="en-US" smtClean="0"/>
              <a:t>‹#›</a:t>
            </a:fld>
            <a:endParaRPr lang="en-US"/>
          </a:p>
        </p:txBody>
      </p:sp>
    </p:spTree>
    <p:extLst>
      <p:ext uri="{BB962C8B-B14F-4D97-AF65-F5344CB8AC3E}">
        <p14:creationId xmlns:p14="http://schemas.microsoft.com/office/powerpoint/2010/main" val="2695644783"/>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titleOnly" preserve="1">
  <p:cSld name="Title Only">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a:xfrm>
            <a:off x="3580850" y="6543108"/>
            <a:ext cx="2057400" cy="320040"/>
          </a:xfrm>
          <a:prstGeom prst="rect">
            <a:avLst/>
          </a:prstGeom>
        </p:spPr>
        <p:txBody>
          <a:bodyPr/>
          <a:lstStyle/>
          <a:p>
            <a:fld id="{850BEA78-8F01-4CF4-BA7F-1779BE85B204}" type="slidenum">
              <a:rPr lang="en-US" smtClean="0"/>
              <a:t>‹#›</a:t>
            </a:fld>
            <a:endParaRPr lang="en-US"/>
          </a:p>
        </p:txBody>
      </p:sp>
    </p:spTree>
    <p:extLst>
      <p:ext uri="{BB962C8B-B14F-4D97-AF65-F5344CB8AC3E}">
        <p14:creationId xmlns:p14="http://schemas.microsoft.com/office/powerpoint/2010/main" val="255742305"/>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blank" preserve="1">
  <p:cSld name="Blank">
    <p:spTree>
      <p:nvGrpSpPr>
        <p:cNvPr id="1" name=""/>
        <p:cNvGrpSpPr/>
        <p:nvPr/>
      </p:nvGrpSpPr>
      <p:grpSpPr>
        <a:xfrm>
          <a:off x="0" y="0"/>
          <a:ext cx="0" cy="0"/>
        </a:xfrm>
      </p:grpSpPr>
      <p:sp>
        <p:nvSpPr>
          <p:cNvPr id="4" name="Slide Number Placeholder 3"/>
          <p:cNvSpPr>
            <a:spLocks noGrp="1"/>
          </p:cNvSpPr>
          <p:nvPr>
            <p:ph type="sldNum" sz="quarter" idx="12"/>
          </p:nvPr>
        </p:nvSpPr>
        <p:spPr>
          <a:xfrm>
            <a:off x="3580850" y="6543108"/>
            <a:ext cx="2057400" cy="320040"/>
          </a:xfrm>
          <a:prstGeom prst="rect">
            <a:avLst/>
          </a:prstGeom>
        </p:spPr>
        <p:txBody>
          <a:bodyPr/>
          <a:lstStyle/>
          <a:p>
            <a:fld id="{850BEA78-8F01-4CF4-BA7F-1779BE85B204}" type="slidenum">
              <a:rPr lang="en-US" smtClean="0"/>
              <a:t>‹#›</a:t>
            </a:fld>
            <a:endParaRPr lang="en-US"/>
          </a:p>
        </p:txBody>
      </p:sp>
    </p:spTree>
    <p:extLst>
      <p:ext uri="{BB962C8B-B14F-4D97-AF65-F5344CB8AC3E}">
        <p14:creationId xmlns:p14="http://schemas.microsoft.com/office/powerpoint/2010/main" val="1831681099"/>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showMasterSp="0" preserve="1" userDrawn="1">
  <p:cSld name="Custom Layout">
    <p:spTree>
      <p:nvGrpSpPr>
        <p:cNvPr id="1" name=""/>
        <p:cNvGrpSpPr/>
        <p:nvPr/>
      </p:nvGrpSpPr>
      <p:grpSpPr>
        <a:xfrm>
          <a:off x="0" y="0"/>
          <a:ext cx="0" cy="0"/>
        </a:xfrm>
      </p:grpSpPr>
      <p:sp>
        <p:nvSpPr>
          <p:cNvPr id="16" name="Rectangle 15"/>
          <p:cNvSpPr/>
          <p:nvPr userDrawn="1"/>
        </p:nvSpPr>
        <p:spPr>
          <a:xfrm>
            <a:off x="0" y="0"/>
            <a:ext cx="5826034" cy="296091"/>
          </a:xfrm>
          <a:prstGeom prst="rect">
            <a:avLst/>
          </a:prstGeom>
          <a:solidFill>
            <a:srgbClr val="689B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7" name="Rectangle 16"/>
          <p:cNvSpPr/>
          <p:nvPr userDrawn="1"/>
        </p:nvSpPr>
        <p:spPr>
          <a:xfrm>
            <a:off x="5826034" y="-1"/>
            <a:ext cx="3317966" cy="296091"/>
          </a:xfrm>
          <a:prstGeom prst="rect">
            <a:avLst/>
          </a:prstGeom>
          <a:solidFill>
            <a:srgbClr val="365A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Rectangle 10"/>
          <p:cNvSpPr/>
          <p:nvPr userDrawn="1"/>
        </p:nvSpPr>
        <p:spPr>
          <a:xfrm>
            <a:off x="5826034" y="6543108"/>
            <a:ext cx="3317966" cy="320040"/>
          </a:xfrm>
          <a:prstGeom prst="rect">
            <a:avLst/>
          </a:prstGeom>
          <a:solidFill>
            <a:srgbClr val="365A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Rectangle 11"/>
          <p:cNvSpPr/>
          <p:nvPr userDrawn="1"/>
        </p:nvSpPr>
        <p:spPr>
          <a:xfrm>
            <a:off x="0" y="6543108"/>
            <a:ext cx="5826034" cy="320040"/>
          </a:xfrm>
          <a:prstGeom prst="rect">
            <a:avLst/>
          </a:prstGeom>
          <a:solidFill>
            <a:srgbClr val="689BC7"/>
          </a:solidFill>
          <a:ln>
            <a:solidFill>
              <a:srgbClr val="689BC7"/>
            </a:solidFill>
          </a:ln>
        </p:spPr>
        <p:style>
          <a:lnRef idx="2">
            <a:schemeClr val="accent1">
              <a:shade val="50000"/>
            </a:schemeClr>
          </a:lnRef>
          <a:fillRef idx="1">
            <a:schemeClr val="accent1"/>
          </a:fillRef>
          <a:effectRef idx="0">
            <a:schemeClr val="accent1"/>
          </a:effectRef>
          <a:fontRef idx="minor">
            <a:schemeClr val="lt1"/>
          </a:fontRef>
        </p:style>
        <p:txBody>
          <a:bodyPr lIns="457200" rtlCol="0" anchor="ctr"/>
          <a:lstStyle/>
          <a:p>
            <a:pPr algn="l"/>
            <a:r>
              <a:rPr lang="en-US" sz="1800" smtClean="0"/>
              <a:t> </a:t>
            </a:r>
            <a:endParaRPr lang="en-US" sz="1800"/>
          </a:p>
        </p:txBody>
      </p:sp>
      <p:sp>
        <p:nvSpPr>
          <p:cNvPr id="13" name="Slide Number Placeholder 5"/>
          <p:cNvSpPr>
            <a:spLocks noGrp="1"/>
          </p:cNvSpPr>
          <p:nvPr>
            <p:ph type="sldNum" sz="quarter" idx="4"/>
          </p:nvPr>
        </p:nvSpPr>
        <p:spPr>
          <a:xfrm>
            <a:off x="3580850" y="6543108"/>
            <a:ext cx="2057400" cy="320040"/>
          </a:xfrm>
          <a:prstGeom prst="rect">
            <a:avLst/>
          </a:prstGeom>
        </p:spPr>
        <p:txBody>
          <a:bodyPr vert="horz" lIns="91440" tIns="45720" rIns="91440" bIns="45720" rtlCol="0" anchor="ctr"/>
          <a:lstStyle>
            <a:lvl1pPr algn="ctr">
              <a:defRPr sz="1400" b="0">
                <a:solidFill>
                  <a:schemeClr val="bg1"/>
                </a:solidFill>
              </a:defRPr>
            </a:lvl1pPr>
          </a:lstStyle>
          <a:p>
            <a:fld id="{850BEA78-8F01-4CF4-BA7F-1779BE85B204}" type="slidenum">
              <a:rPr lang="en-US" smtClean="0"/>
              <a:t>‹#›</a:t>
            </a:fld>
            <a:endParaRPr lang="en-US"/>
          </a:p>
        </p:txBody>
      </p:sp>
      <p:pic>
        <p:nvPicPr>
          <p:cNvPr id="14" name="Picture 13"/>
          <p:cNvPicPr>
            <a:picLocks noChangeAspect="1"/>
          </p:cNvPicPr>
          <p:nvPr userDrawn="1"/>
        </p:nvPicPr>
        <p:blipFill>
          <a:blip r:embed="rId1">
            <a:extLst>
              <a:ext uri="{28A0092B-C50C-407E-A947-70E740481C1C}">
                <a14:useLocalDpi xmlns:a14="http://schemas.microsoft.com/office/drawing/2010/main" val="0"/>
              </a:ext>
            </a:extLst>
          </a:blip>
          <a:stretch>
            <a:fillRect/>
          </a:stretch>
        </p:blipFill>
        <p:spPr>
          <a:xfrm>
            <a:off x="6447385" y="6581549"/>
            <a:ext cx="2075263" cy="240879"/>
          </a:xfrm>
          <a:prstGeom prst="rect">
            <a:avLst/>
          </a:prstGeom>
        </p:spPr>
      </p:pic>
    </p:spTree>
    <p:extLst>
      <p:ext uri="{BB962C8B-B14F-4D97-AF65-F5344CB8AC3E}">
        <p14:creationId xmlns:p14="http://schemas.microsoft.com/office/powerpoint/2010/main" val="2804439735"/>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tx">
  <p:cSld name="Title and Text">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A3378003-090F-45AE-B595-FFFB8904A39E}" type="datetimeFigureOut">
              <a:rPr lang="en-US" smtClean="0"/>
              <a:t>9/13/2017</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3580850" y="6543108"/>
            <a:ext cx="2057400" cy="320040"/>
          </a:xfrm>
          <a:prstGeom prst="rect">
            <a:avLst/>
          </a:prstGeom>
        </p:spPr>
        <p:txBody>
          <a:bodyPr/>
          <a:lstStyle/>
          <a:p>
            <a:fld id="{8223B510-E53C-4DE0-AF67-992E6183E88E}" type="slidenum">
              <a:rPr lang="en-US" smtClean="0"/>
              <a:t>‹#›</a:t>
            </a:fld>
            <a:endParaRPr lang="en-US"/>
          </a:p>
        </p:txBody>
      </p:sp>
    </p:spTree>
    <p:extLst>
      <p:ext uri="{BB962C8B-B14F-4D97-AF65-F5344CB8AC3E}">
        <p14:creationId xmlns:p14="http://schemas.microsoft.com/office/powerpoint/2010/main" val="2398163910"/>
      </p:ext>
    </p:extLst>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image" Target="../media/image2.png" /><Relationship Id="rId12"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bg>
      <p:bgRef idx="1001">
        <a:schemeClr val="bg1"/>
      </p:bgRef>
    </p:bg>
    <p:spTree>
      <p:nvGrpSpPr>
        <p:cNvPr id="1" name=""/>
        <p:cNvGrpSpPr/>
        <p:nvPr/>
      </p:nvGrpSpPr>
      <p:grpSpPr>
        <a:xfrm>
          <a:off x="0" y="0"/>
          <a:ext cx="0" cy="0"/>
        </a:xfrm>
      </p:grpSpPr>
      <p:sp>
        <p:nvSpPr>
          <p:cNvPr id="3" name="Text Placeholder 2"/>
          <p:cNvSpPr>
            <a:spLocks noGrp="1"/>
          </p:cNvSpPr>
          <p:nvPr>
            <p:ph type="body" idx="1"/>
          </p:nvPr>
        </p:nvSpPr>
        <p:spPr>
          <a:xfrm>
            <a:off x="348343" y="1473506"/>
            <a:ext cx="8522415" cy="503061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p:nvPr userDrawn="1"/>
        </p:nvSpPr>
        <p:spPr>
          <a:xfrm>
            <a:off x="0" y="1"/>
            <a:ext cx="9144000" cy="124320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ln>
                <a:noFill/>
              </a:ln>
            </a:endParaRPr>
          </a:p>
        </p:txBody>
      </p:sp>
      <p:cxnSp>
        <p:nvCxnSpPr>
          <p:cNvPr id="8" name="Straight Connector 7"/>
          <p:cNvCxnSpPr/>
          <p:nvPr userDrawn="1"/>
        </p:nvCxnSpPr>
        <p:spPr>
          <a:xfrm>
            <a:off x="2599509" y="1229942"/>
            <a:ext cx="6544492"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Rectangle 9"/>
          <p:cNvSpPr/>
          <p:nvPr userDrawn="1"/>
        </p:nvSpPr>
        <p:spPr>
          <a:xfrm>
            <a:off x="0" y="1142856"/>
            <a:ext cx="2723606" cy="182880"/>
          </a:xfrm>
          <a:prstGeom prst="rect">
            <a:avLst/>
          </a:prstGeom>
          <a:solidFill>
            <a:srgbClr val="689BC7"/>
          </a:solidFill>
          <a:ln>
            <a:solidFill>
              <a:srgbClr val="689BC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3" name="Rectangle 12"/>
          <p:cNvSpPr/>
          <p:nvPr userDrawn="1"/>
        </p:nvSpPr>
        <p:spPr>
          <a:xfrm>
            <a:off x="0" y="-13260"/>
            <a:ext cx="5826034" cy="155304"/>
          </a:xfrm>
          <a:prstGeom prst="rect">
            <a:avLst/>
          </a:prstGeom>
          <a:solidFill>
            <a:srgbClr val="689BC7"/>
          </a:solidFill>
          <a:ln>
            <a:solidFill>
              <a:srgbClr val="689BC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Placeholder 1"/>
          <p:cNvSpPr>
            <a:spLocks noGrp="1"/>
          </p:cNvSpPr>
          <p:nvPr>
            <p:ph type="title"/>
          </p:nvPr>
        </p:nvSpPr>
        <p:spPr>
          <a:xfrm>
            <a:off x="348343" y="142044"/>
            <a:ext cx="8522415" cy="998899"/>
          </a:xfrm>
          <a:prstGeom prst="rect">
            <a:avLst/>
          </a:prstGeom>
        </p:spPr>
        <p:txBody>
          <a:bodyPr vert="horz" lIns="91440" tIns="45720" rIns="91440" bIns="45720" rtlCol="0" anchor="ctr">
            <a:normAutofit/>
          </a:bodyPr>
          <a:lstStyle/>
          <a:p>
            <a:r>
              <a:rPr lang="en-US" smtClean="0"/>
              <a:t>Click to edit Master title style</a:t>
            </a:r>
            <a:endParaRPr lang="en-US"/>
          </a:p>
        </p:txBody>
      </p:sp>
      <p:pic>
        <p:nvPicPr>
          <p:cNvPr id="16" name="Picture 15"/>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6447385" y="6581549"/>
            <a:ext cx="2075263" cy="240879"/>
          </a:xfrm>
          <a:prstGeom prst="rect">
            <a:avLst/>
          </a:prstGeom>
        </p:spPr>
      </p:pic>
    </p:spTree>
    <p:extLst>
      <p:ext uri="{BB962C8B-B14F-4D97-AF65-F5344CB8AC3E}">
        <p14:creationId xmlns:p14="http://schemas.microsoft.com/office/powerpoint/2010/main" val="3175223817"/>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57" r:id="rId8"/>
    <p:sldLayoutId id="2147483666" r:id="rId9"/>
    <p:sldLayoutId id="2147483667" r:id="rId10"/>
  </p:sldLayoutIdLst>
  <p:transition/>
  <p:timing/>
  <p:hf hdr="0" ftr="0" dt="0"/>
  <p:txStyles>
    <p:titleStyle>
      <a:lvl1pPr algn="l" defTabSz="914400" rtl="0" eaLnBrk="1" latinLnBrk="0" hangingPunct="1">
        <a:lnSpc>
          <a:spcPct val="90000"/>
        </a:lnSpc>
        <a:spcBef>
          <a:spcPct val="0"/>
        </a:spcBef>
        <a:buNone/>
        <a:defRPr sz="3600" b="1" kern="1200">
          <a:solidFill>
            <a:schemeClr val="tx1"/>
          </a:solidFill>
          <a:latin typeface="+mn-lt"/>
          <a:ea typeface="+mj-ea"/>
          <a:cs typeface="+mj-cs"/>
        </a:defRPr>
      </a:lvl1pPr>
    </p:titleStyle>
    <p:bodyStyle>
      <a:lvl1pPr marL="228600" indent="-228600" algn="l" defTabSz="914400" rtl="0" eaLnBrk="1" latinLnBrk="0" hangingPunct="1">
        <a:lnSpc>
          <a:spcPct val="90000"/>
        </a:lnSpc>
        <a:spcBef>
          <a:spcPts val="1000"/>
        </a:spcBef>
        <a:buClr>
          <a:srgbClr val="365A89"/>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rgbClr val="689BC7"/>
        </a:buClr>
        <a:buFont typeface="Courier New" panose="02070309020205020404" pitchFamily="49" charset="0"/>
        <a:buChar char="o"/>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rgbClr val="365A89"/>
        </a:buClr>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689BC7"/>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365A89"/>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0.xml"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notesSlide" Target="../notesSlides/notesSlide11.xml" /><Relationship Id="rId3" Type="http://schemas.openxmlformats.org/officeDocument/2006/relationships/image" Target="../media/image6.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2.xml" /><Relationship Id="rId3" Type="http://schemas.openxmlformats.org/officeDocument/2006/relationships/image" Target="../media/image4.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9.xml" /><Relationship Id="rId2" Type="http://schemas.openxmlformats.org/officeDocument/2006/relationships/notesSlide" Target="../notesSlides/notesSlide3.xml" /><Relationship Id="rId3" Type="http://schemas.openxmlformats.org/officeDocument/2006/relationships/image" Target="../media/image5.jpe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9.xml" /><Relationship Id="rId2" Type="http://schemas.openxmlformats.org/officeDocument/2006/relationships/notesSlide" Target="../notesSlides/notesSlide4.xml"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9.xml" /><Relationship Id="rId2" Type="http://schemas.openxmlformats.org/officeDocument/2006/relationships/notesSlide" Target="../notesSlides/notesSlide5.xml"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6.xml"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7.xml"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notesSlide" Target="../notesSlides/notesSlide8.xml"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notesSlide" Target="../notesSlides/notesSlide9.xml" /></Relationships>
</file>

<file path=ppt/slides/slide1.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Title 1"/>
          <p:cNvSpPr>
            <a:spLocks noGrp="1"/>
          </p:cNvSpPr>
          <p:nvPr>
            <p:ph type="ctrTitle"/>
          </p:nvPr>
        </p:nvSpPr>
        <p:spPr/>
        <p:txBody>
          <a:bodyPr/>
          <a:lstStyle/>
          <a:p>
            <a:r>
              <a:rPr lang="en-US" smtClean="0"/>
              <a:t>Legal Issues in Blockchain</a:t>
            </a:r>
            <a:endParaRPr lang="en-US"/>
          </a:p>
        </p:txBody>
      </p:sp>
      <p:sp>
        <p:nvSpPr>
          <p:cNvPr id="3" name="Subtitle 2"/>
          <p:cNvSpPr>
            <a:spLocks noGrp="1"/>
          </p:cNvSpPr>
          <p:nvPr>
            <p:ph type="subTitle" idx="1"/>
          </p:nvPr>
        </p:nvSpPr>
        <p:spPr/>
        <p:txBody>
          <a:bodyPr/>
          <a:lstStyle/>
          <a:p>
            <a:r>
              <a:rPr lang="en-US" smtClean="0"/>
              <a:t>Health Tech Net</a:t>
            </a:r>
          </a:p>
          <a:p>
            <a:r>
              <a:rPr lang="en-US" smtClean="0"/>
              <a:t>September 15, 2017</a:t>
            </a:r>
            <a:endParaRPr lang="en-US"/>
          </a:p>
        </p:txBody>
      </p:sp>
    </p:spTree>
    <p:extLst>
      <p:ext uri="{BB962C8B-B14F-4D97-AF65-F5344CB8AC3E}">
        <p14:creationId xmlns:p14="http://schemas.microsoft.com/office/powerpoint/2010/main" val="1075825314"/>
      </p:ext>
    </p:extLst>
  </p:cSld>
  <p:clrMapOvr>
    <a:masterClrMapping/>
  </p:clrMapOvr>
  <p:transition/>
  <p:timing/>
</p:sld>
</file>

<file path=ppt/slides/slide10.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Legal and Technical Issues Raised</a:t>
            </a:r>
            <a:endParaRPr lang="en-US"/>
          </a:p>
        </p:txBody>
      </p:sp>
      <p:sp>
        <p:nvSpPr>
          <p:cNvPr id="4" name="Content Placeholder 3"/>
          <p:cNvSpPr>
            <a:spLocks noGrp="1"/>
          </p:cNvSpPr>
          <p:nvPr>
            <p:ph idx="1"/>
          </p:nvPr>
        </p:nvSpPr>
        <p:spPr/>
        <p:txBody>
          <a:bodyPr anchor="ctr"/>
          <a:lstStyle/>
          <a:p>
            <a:pPr>
              <a:buFont typeface="Wingdings" panose="05000000000000000000" pitchFamily="2" charset="2"/>
              <a:buChar char="Ø"/>
            </a:pPr>
            <a:r>
              <a:rPr lang="en-US" smtClean="0"/>
              <a:t>Governance</a:t>
            </a:r>
          </a:p>
          <a:p>
            <a:pPr lvl="1">
              <a:buFont typeface="Wingdings" panose="05000000000000000000" pitchFamily="2" charset="2"/>
              <a:buChar char="Ø"/>
            </a:pPr>
            <a:r>
              <a:rPr lang="en-US" smtClean="0"/>
              <a:t>De-centralized, but Controlled? </a:t>
            </a:r>
          </a:p>
          <a:p>
            <a:pPr lvl="1">
              <a:buFont typeface="Wingdings" panose="05000000000000000000" pitchFamily="2" charset="2"/>
              <a:buChar char="Ø"/>
            </a:pPr>
            <a:r>
              <a:rPr lang="en-US" smtClean="0"/>
              <a:t>Can Software be the “Law of the Parties”?</a:t>
            </a:r>
          </a:p>
          <a:p>
            <a:pPr>
              <a:buFont typeface="Wingdings" panose="05000000000000000000" pitchFamily="2" charset="2"/>
              <a:buChar char="Ø"/>
            </a:pPr>
            <a:r>
              <a:rPr lang="en-US" smtClean="0"/>
              <a:t>Privacy and Security</a:t>
            </a:r>
          </a:p>
          <a:p>
            <a:pPr lvl="1">
              <a:buFont typeface="Wingdings" panose="05000000000000000000" pitchFamily="2" charset="2"/>
              <a:buChar char="Ø"/>
            </a:pPr>
            <a:r>
              <a:rPr lang="en-US" smtClean="0"/>
              <a:t>HIPAA as a Barrier?</a:t>
            </a:r>
          </a:p>
          <a:p>
            <a:pPr lvl="1">
              <a:buFont typeface="Wingdings" panose="05000000000000000000" pitchFamily="2" charset="2"/>
              <a:buChar char="Ø"/>
            </a:pPr>
            <a:r>
              <a:rPr lang="en-US" smtClean="0"/>
              <a:t>Who is Acting on Behalf of Whom?</a:t>
            </a:r>
          </a:p>
          <a:p>
            <a:pPr>
              <a:buFont typeface="Wingdings" panose="05000000000000000000" pitchFamily="2" charset="2"/>
              <a:buChar char="Ø"/>
            </a:pPr>
            <a:r>
              <a:rPr lang="en-US" smtClean="0"/>
              <a:t>Fraud and Abuse</a:t>
            </a:r>
          </a:p>
          <a:p>
            <a:pPr lvl="1">
              <a:buFont typeface="Wingdings" panose="05000000000000000000" pitchFamily="2" charset="2"/>
              <a:buChar char="Ø"/>
            </a:pPr>
            <a:r>
              <a:rPr lang="en-US" smtClean="0"/>
              <a:t>Referral Verification</a:t>
            </a:r>
          </a:p>
          <a:p>
            <a:pPr lvl="1">
              <a:buFont typeface="Wingdings" panose="05000000000000000000" pitchFamily="2" charset="2"/>
              <a:buChar char="Ø"/>
            </a:pPr>
            <a:r>
              <a:rPr lang="en-US" smtClean="0"/>
              <a:t>“Smart” Regulations and Compliance?</a:t>
            </a:r>
          </a:p>
        </p:txBody>
      </p:sp>
    </p:spTree>
    <p:extLst>
      <p:ext uri="{BB962C8B-B14F-4D97-AF65-F5344CB8AC3E}">
        <p14:creationId xmlns:p14="http://schemas.microsoft.com/office/powerpoint/2010/main" val="567507353"/>
      </p:ext>
    </p:extLst>
  </p:cSld>
  <p:clrMapOvr>
    <a:masterClrMapping/>
  </p:clrMapOvr>
  <p:transition/>
  <p:timing/>
</p:sld>
</file>

<file path=ppt/slides/slide11.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pic>
        <p:nvPicPr>
          <p:cNvPr id="2" name="Picture 1"/>
          <p:cNvPicPr>
            <a:picLocks noChangeAspect="1"/>
          </p:cNvPicPr>
          <p:nvPr/>
        </p:nvPicPr>
        <p:blipFill>
          <a:blip r:embed="rId3"/>
          <a:stretch>
            <a:fillRect/>
          </a:stretch>
        </p:blipFill>
        <p:spPr>
          <a:xfrm>
            <a:off x="0" y="468949"/>
            <a:ext cx="9144000" cy="5920103"/>
          </a:xfrm>
          <a:prstGeom prst="rect">
            <a:avLst/>
          </a:prstGeom>
        </p:spPr>
      </p:pic>
    </p:spTree>
    <p:extLst>
      <p:ext uri="{BB962C8B-B14F-4D97-AF65-F5344CB8AC3E}">
        <p14:creationId xmlns:p14="http://schemas.microsoft.com/office/powerpoint/2010/main" val="1422992826"/>
      </p:ext>
    </p:extLst>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Networks—Our Current Diagrams</a:t>
            </a:r>
            <a:endParaRPr lang="en-US"/>
          </a:p>
        </p:txBody>
      </p:sp>
      <p:pic>
        <p:nvPicPr>
          <p:cNvPr id="6" name="Content Placeholder 5"/>
          <p:cNvPicPr>
            <a:picLocks noGrp="1" noChangeAspect="1"/>
          </p:cNvPicPr>
          <p:nvPr>
            <p:ph idx="1"/>
          </p:nvPr>
        </p:nvPicPr>
        <p:blipFill>
          <a:blip r:embed="rId3"/>
          <a:stretch>
            <a:fillRect/>
          </a:stretch>
        </p:blipFill>
        <p:spPr>
          <a:xfrm>
            <a:off x="348344" y="1426428"/>
            <a:ext cx="8560284" cy="4818924"/>
          </a:xfrm>
        </p:spPr>
      </p:pic>
    </p:spTree>
    <p:extLst>
      <p:ext uri="{BB962C8B-B14F-4D97-AF65-F5344CB8AC3E}">
        <p14:creationId xmlns:p14="http://schemas.microsoft.com/office/powerpoint/2010/main" val="1133481508"/>
      </p:ext>
    </p:extLst>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lstStyle/>
          <a:p>
            <a:r>
              <a:rPr lang="en-US" baseline="0" smtClean="0">
                <a:latin typeface="CG Times"/>
              </a:rPr>
              <a:t>Networks—A Blockchain View?</a:t>
            </a:r>
            <a:endParaRPr lang="en-US" baseline="0" smtClean="0">
              <a:latin typeface="Times New Roman"/>
            </a:endParaRPr>
          </a:p>
        </p:txBody>
      </p:sp>
      <p:pic>
        <p:nvPicPr>
          <p:cNvPr id="4" name="Picture 3"/>
          <p:cNvPicPr>
            <a:picLocks noChangeAspect="1"/>
          </p:cNvPicPr>
          <p:nvPr/>
        </p:nvPicPr>
        <p:blipFill>
          <a:blip r:embed="rId3"/>
          <a:stretch>
            <a:fillRect/>
          </a:stretch>
        </p:blipFill>
        <p:spPr>
          <a:xfrm>
            <a:off x="814790" y="1349855"/>
            <a:ext cx="7589520" cy="5083547"/>
          </a:xfrm>
          <a:prstGeom prst="rect">
            <a:avLst/>
          </a:prstGeom>
        </p:spPr>
      </p:pic>
    </p:spTree>
    <p:extLst>
      <p:ext uri="{BB962C8B-B14F-4D97-AF65-F5344CB8AC3E}">
        <p14:creationId xmlns:p14="http://schemas.microsoft.com/office/powerpoint/2010/main" val="3699901212"/>
      </p:ext>
    </p:extLst>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normAutofit/>
          </a:bodyPr>
          <a:lstStyle/>
          <a:p>
            <a:r>
              <a:rPr lang="en-US" baseline="0" smtClean="0">
                <a:latin typeface="Times New Roman"/>
              </a:rPr>
              <a:t>The Network—"Indra's</a:t>
            </a:r>
            <a:r>
              <a:rPr lang="en-US" smtClean="0">
                <a:latin typeface="Times New Roman"/>
              </a:rPr>
              <a:t> Net"</a:t>
            </a:r>
            <a:endParaRPr lang="en-US" baseline="0" smtClean="0">
              <a:latin typeface="Times New Roman"/>
            </a:endParaRPr>
          </a:p>
        </p:txBody>
      </p:sp>
      <p:sp>
        <p:nvSpPr>
          <p:cNvPr id="3" name="Text Placeholder 2"/>
          <p:cNvSpPr>
            <a:spLocks noGrp="1"/>
          </p:cNvSpPr>
          <p:nvPr>
            <p:ph type="body" idx="1"/>
          </p:nvPr>
        </p:nvSpPr>
        <p:spPr>
          <a:xfrm>
            <a:off x="246888" y="1435608"/>
            <a:ext cx="8623870" cy="4956048"/>
          </a:xfrm>
        </p:spPr>
        <p:txBody>
          <a:bodyPr anchor="ctr">
            <a:normAutofit/>
          </a:bodyPr>
          <a:lstStyle/>
          <a:p>
            <a:pPr marL="0" indent="0">
              <a:lnSpc>
                <a:spcPct val="120000"/>
              </a:lnSpc>
              <a:spcBef>
                <a:spcPct val="0"/>
              </a:spcBef>
              <a:buNone/>
            </a:pPr>
            <a:r>
              <a:rPr lang="en-US" smtClean="0"/>
              <a:t>…There is a wonderful net…[and] the artificer has hung a single glittering jewel in each "eye" of the net. …If we now arbitrarily select one of these jewels…in its polished surface there are reflected </a:t>
            </a:r>
            <a:r>
              <a:rPr lang="en-US" i="1" smtClean="0"/>
              <a:t>all</a:t>
            </a:r>
            <a:r>
              <a:rPr lang="en-US" smtClean="0"/>
              <a:t> the other jewels in the net, infinite in number. Not only that, but each of the jewels reflected in this one jewel is also reflecting all the other jewels, so that there is an infinite reflecting process occurring.</a:t>
            </a:r>
          </a:p>
          <a:p>
            <a:pPr marL="0" indent="0" algn="r">
              <a:lnSpc>
                <a:spcPct val="120000"/>
              </a:lnSpc>
              <a:spcBef>
                <a:spcPct val="0"/>
              </a:spcBef>
              <a:buNone/>
            </a:pPr>
            <a:r>
              <a:rPr lang="en-US" err="1" smtClean="0">
                <a:solidFill>
                  <a:schemeClr val="accent3"/>
                </a:solidFill>
                <a:latin typeface="CG Times"/>
              </a:rPr>
              <a:t>Avatamsaka Sutra, 3</a:t>
            </a:r>
            <a:r>
              <a:rPr lang="en-US" baseline="30000" smtClean="0">
                <a:solidFill>
                  <a:schemeClr val="accent3"/>
                </a:solidFill>
                <a:latin typeface="CG Times"/>
              </a:rPr>
              <a:t>rd</a:t>
            </a:r>
            <a:r>
              <a:rPr lang="en-US" smtClean="0">
                <a:solidFill>
                  <a:schemeClr val="accent3"/>
                </a:solidFill>
                <a:latin typeface="CG Times"/>
              </a:rPr>
              <a:t> c CE</a:t>
            </a:r>
            <a:endParaRPr lang="en-US" smtClean="0">
              <a:solidFill>
                <a:schemeClr val="accent3"/>
              </a:solidFill>
            </a:endParaRPr>
          </a:p>
        </p:txBody>
      </p:sp>
    </p:spTree>
    <p:extLst>
      <p:ext uri="{BB962C8B-B14F-4D97-AF65-F5344CB8AC3E}">
        <p14:creationId xmlns:p14="http://schemas.microsoft.com/office/powerpoint/2010/main" val="2468528607"/>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indefinite"/>
                            </p:stCondLst>
                          </p:cTn>
                        </p:par>
                        <p:par>
                          <p:cTn id="10" fill="hold" nodeType="afterGroup">
                            <p:stCondLst>
                              <p:cond delay="0"/>
                            </p:stCondLst>
                            <p:childTnLst>
                              <p:par>
                                <p:cTn id="11" presetID="10" presetClass="entr" presetSubtype="0" fill="hold" grpId="0" nodeType="clickEffec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The Irony of Blockchain</a:t>
            </a:r>
            <a:endParaRPr lang="en-US"/>
          </a:p>
        </p:txBody>
      </p:sp>
      <p:sp>
        <p:nvSpPr>
          <p:cNvPr id="3" name="Text Placeholder 2"/>
          <p:cNvSpPr>
            <a:spLocks noGrp="1"/>
          </p:cNvSpPr>
          <p:nvPr>
            <p:ph type="body" idx="1"/>
          </p:nvPr>
        </p:nvSpPr>
        <p:spPr>
          <a:xfrm>
            <a:off x="348343" y="1473506"/>
            <a:ext cx="8522415" cy="4716982"/>
          </a:xfrm>
        </p:spPr>
        <p:txBody>
          <a:bodyPr anchor="ctr"/>
          <a:lstStyle/>
          <a:p>
            <a:r>
              <a:rPr lang="en-US" smtClean="0"/>
              <a:t>The More Information is Shared, the More Secure it Becomes</a:t>
            </a:r>
          </a:p>
          <a:p>
            <a:r>
              <a:rPr lang="en-US" smtClean="0"/>
              <a:t>Healthcare is not the First, but May Be the Most Natural, Environment for Blockchain</a:t>
            </a:r>
          </a:p>
        </p:txBody>
      </p:sp>
    </p:spTree>
    <p:extLst>
      <p:ext uri="{BB962C8B-B14F-4D97-AF65-F5344CB8AC3E}">
        <p14:creationId xmlns:p14="http://schemas.microsoft.com/office/powerpoint/2010/main" val="1020397824"/>
      </p:ext>
    </p:extLst>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The Nature of Healthcare </a:t>
            </a:r>
            <a:endParaRPr lang="en-US"/>
          </a:p>
        </p:txBody>
      </p:sp>
      <p:sp>
        <p:nvSpPr>
          <p:cNvPr id="3" name="Content Placeholder 2"/>
          <p:cNvSpPr>
            <a:spLocks noGrp="1"/>
          </p:cNvSpPr>
          <p:nvPr>
            <p:ph idx="1"/>
          </p:nvPr>
        </p:nvSpPr>
        <p:spPr/>
        <p:txBody>
          <a:bodyPr anchor="ctr">
            <a:normAutofit/>
          </a:bodyPr>
          <a:lstStyle/>
          <a:p>
            <a:pPr>
              <a:buFont typeface="Wingdings" panose="05000000000000000000" pitchFamily="2" charset="2"/>
              <a:buChar char="Ø"/>
            </a:pPr>
            <a:r>
              <a:rPr lang="en-US" sz="3600" smtClean="0"/>
              <a:t>Healthcare Has Always Been about Data</a:t>
            </a:r>
          </a:p>
          <a:p>
            <a:pPr>
              <a:buFont typeface="Wingdings" panose="05000000000000000000" pitchFamily="2" charset="2"/>
              <a:buChar char="Ø"/>
            </a:pPr>
            <a:r>
              <a:rPr lang="en-US" sz="3600" smtClean="0"/>
              <a:t>Document Intensive</a:t>
            </a:r>
          </a:p>
          <a:p>
            <a:pPr>
              <a:buFont typeface="Wingdings" panose="05000000000000000000" pitchFamily="2" charset="2"/>
              <a:buChar char="Ø"/>
            </a:pPr>
            <a:r>
              <a:rPr lang="en-US" sz="3600" smtClean="0"/>
              <a:t>Critical Elements:</a:t>
            </a:r>
          </a:p>
          <a:p>
            <a:pPr lvl="1">
              <a:buFont typeface="Wingdings" panose="05000000000000000000" pitchFamily="2" charset="2"/>
              <a:buChar char="Ø"/>
            </a:pPr>
            <a:r>
              <a:rPr lang="en-US" sz="3200" smtClean="0"/>
              <a:t>Security</a:t>
            </a:r>
          </a:p>
          <a:p>
            <a:pPr lvl="1">
              <a:buFont typeface="Wingdings" panose="05000000000000000000" pitchFamily="2" charset="2"/>
              <a:buChar char="Ø"/>
            </a:pPr>
            <a:r>
              <a:rPr lang="en-US" sz="3200" smtClean="0"/>
              <a:t>Individual Control and Consent</a:t>
            </a:r>
          </a:p>
          <a:p>
            <a:pPr lvl="1">
              <a:buFont typeface="Wingdings" panose="05000000000000000000" pitchFamily="2" charset="2"/>
              <a:buChar char="Ø"/>
            </a:pPr>
            <a:r>
              <a:rPr lang="en-US" sz="3200" smtClean="0"/>
              <a:t>Trust</a:t>
            </a:r>
          </a:p>
        </p:txBody>
      </p:sp>
    </p:spTree>
    <p:extLst>
      <p:ext uri="{BB962C8B-B14F-4D97-AF65-F5344CB8AC3E}">
        <p14:creationId xmlns:p14="http://schemas.microsoft.com/office/powerpoint/2010/main" val="3162978065"/>
      </p:ext>
    </p:extLst>
  </p:cSld>
  <p:clrMapOvr>
    <a:masterClrMapping/>
  </p:clrMapOvr>
  <p:transition/>
  <p:timing/>
</p:sld>
</file>

<file path=ppt/slides/slide7.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3" name="Title 2"/>
          <p:cNvSpPr>
            <a:spLocks noGrp="1"/>
          </p:cNvSpPr>
          <p:nvPr>
            <p:ph type="title"/>
          </p:nvPr>
        </p:nvSpPr>
        <p:spPr/>
        <p:txBody>
          <a:bodyPr/>
          <a:lstStyle/>
          <a:p>
            <a:r>
              <a:rPr lang="en-US" smtClean="0"/>
              <a:t>General Areas of Use Cases in Healthcare</a:t>
            </a:r>
            <a:endParaRPr lang="en-US"/>
          </a:p>
        </p:txBody>
      </p:sp>
      <p:sp>
        <p:nvSpPr>
          <p:cNvPr id="2" name="Rounded Rectangle 1"/>
          <p:cNvSpPr/>
          <p:nvPr/>
        </p:nvSpPr>
        <p:spPr>
          <a:xfrm>
            <a:off x="3167349" y="2017952"/>
            <a:ext cx="1260987" cy="2238747"/>
          </a:xfrm>
          <a:prstGeom prst="roundRect">
            <a:avLst/>
          </a:prstGeom>
          <a:solidFill>
            <a:srgbClr val="00B050"/>
          </a:solidFill>
          <a:ln w="12700" cap="flat">
            <a:noFill/>
            <a:miter lim="400000"/>
          </a:ln>
          <a:effectLst>
            <a:outerShdw blurRad="38100" dist="25400" dir="5400000" rotWithShape="0">
              <a:srgbClr val="000000">
                <a:alpha val="50000"/>
              </a:srgbClr>
            </a:outerShdw>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19050" tIns="19050" rIns="19050" bIns="19050" numCol="1" spcCol="38100" rtlCol="0" anchor="ctr">
            <a:spAutoFit/>
          </a:bodyPr>
          <a:lstStyle/>
          <a:p>
            <a:pPr algn="ctr" defTabSz="309563" hangingPunct="0"/>
            <a:endParaRPr lang="en-US" sz="1500" b="1">
              <a:solidFill>
                <a:srgbClr val="FFFFFF"/>
              </a:solidFill>
            </a:endParaRPr>
          </a:p>
          <a:p>
            <a:pPr algn="ctr" defTabSz="309563" hangingPunct="0"/>
            <a:endParaRPr lang="en-US" sz="1500" b="1">
              <a:solidFill>
                <a:srgbClr val="FFFFFF"/>
              </a:solidFill>
              <a:sym typeface="Helvetica Light"/>
            </a:endParaRPr>
          </a:p>
          <a:p>
            <a:pPr algn="ctr" defTabSz="309563" hangingPunct="0"/>
            <a:r>
              <a:rPr lang="en-US" sz="1500" b="1">
                <a:solidFill>
                  <a:srgbClr val="FFFFFF"/>
                </a:solidFill>
                <a:sym typeface="Helvetica Light"/>
              </a:rPr>
              <a:t>Financial / Contract Mgmt</a:t>
            </a:r>
          </a:p>
          <a:p>
            <a:pPr algn="ctr" defTabSz="309563" hangingPunct="0"/>
            <a:endParaRPr lang="en-US" sz="1500" b="1">
              <a:solidFill>
                <a:srgbClr val="FFFFFF"/>
              </a:solidFill>
            </a:endParaRPr>
          </a:p>
          <a:p>
            <a:pPr algn="ctr" defTabSz="309563" hangingPunct="0"/>
            <a:endParaRPr lang="en-US" sz="1500" b="1">
              <a:solidFill>
                <a:srgbClr val="FFFFFF"/>
              </a:solidFill>
              <a:sym typeface="Helvetica Light"/>
            </a:endParaRPr>
          </a:p>
          <a:p>
            <a:pPr algn="ctr" defTabSz="309563" hangingPunct="0"/>
            <a:endParaRPr lang="en-US" sz="1500" b="1">
              <a:solidFill>
                <a:srgbClr val="FFFFFF"/>
              </a:solidFill>
            </a:endParaRPr>
          </a:p>
          <a:p>
            <a:pPr algn="ctr" defTabSz="309563" hangingPunct="0"/>
            <a:endParaRPr lang="en-US" sz="1500" b="1">
              <a:solidFill>
                <a:srgbClr val="FFFFFF"/>
              </a:solidFill>
              <a:sym typeface="Helvetica Light"/>
            </a:endParaRPr>
          </a:p>
        </p:txBody>
      </p:sp>
      <p:sp>
        <p:nvSpPr>
          <p:cNvPr id="9" name="Rounded Rectangle 8"/>
          <p:cNvSpPr/>
          <p:nvPr/>
        </p:nvSpPr>
        <p:spPr>
          <a:xfrm>
            <a:off x="4514983" y="2017952"/>
            <a:ext cx="1260987" cy="2238747"/>
          </a:xfrm>
          <a:prstGeom prst="roundRect">
            <a:avLst/>
          </a:prstGeom>
          <a:solidFill>
            <a:srgbClr val="0070C0"/>
          </a:solidFill>
          <a:ln w="12700" cap="flat">
            <a:noFill/>
            <a:miter lim="400000"/>
          </a:ln>
          <a:effectLst>
            <a:outerShdw blurRad="38100" dist="25400" dir="5400000" rotWithShape="0">
              <a:srgbClr val="000000">
                <a:alpha val="50000"/>
              </a:srgbClr>
            </a:outerShdw>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19050" tIns="19050" rIns="19050" bIns="19050" numCol="1" spcCol="38100" rtlCol="0" anchor="ctr">
            <a:spAutoFit/>
          </a:bodyPr>
          <a:lstStyle/>
          <a:p>
            <a:pPr algn="ctr" defTabSz="309563" hangingPunct="0"/>
            <a:endParaRPr lang="en-US" sz="1500" b="1">
              <a:solidFill>
                <a:srgbClr val="FFFFFF"/>
              </a:solidFill>
              <a:sym typeface="Helvetica Light"/>
            </a:endParaRPr>
          </a:p>
          <a:p>
            <a:pPr algn="ctr" defTabSz="309563" hangingPunct="0"/>
            <a:endParaRPr lang="en-US" sz="1500" b="1">
              <a:solidFill>
                <a:srgbClr val="FFFFFF"/>
              </a:solidFill>
              <a:sym typeface="Helvetica Light"/>
            </a:endParaRPr>
          </a:p>
          <a:p>
            <a:pPr algn="ctr" defTabSz="309563" hangingPunct="0"/>
            <a:endParaRPr lang="en-US" sz="1500" b="1">
              <a:solidFill>
                <a:srgbClr val="FFFFFF"/>
              </a:solidFill>
            </a:endParaRPr>
          </a:p>
          <a:p>
            <a:pPr algn="ctr" defTabSz="309563" hangingPunct="0"/>
            <a:endParaRPr lang="en-US" sz="1500" b="1">
              <a:solidFill>
                <a:srgbClr val="FFFFFF"/>
              </a:solidFill>
              <a:sym typeface="Helvetica Light"/>
            </a:endParaRPr>
          </a:p>
          <a:p>
            <a:pPr algn="ctr" defTabSz="309563" hangingPunct="0"/>
            <a:r>
              <a:rPr lang="en-US" sz="1500" b="1" err="1">
                <a:solidFill>
                  <a:srgbClr val="FFFFFF"/>
                </a:solidFill>
                <a:sym typeface="Helvetica Light"/>
              </a:rPr>
              <a:t>IoT</a:t>
            </a:r>
            <a:endParaRPr lang="en-US" sz="1500" b="1">
              <a:solidFill>
                <a:srgbClr val="FFFFFF"/>
              </a:solidFill>
            </a:endParaRPr>
          </a:p>
          <a:p>
            <a:pPr algn="ctr" defTabSz="309563" hangingPunct="0"/>
            <a:endParaRPr lang="en-US" sz="1500" b="1">
              <a:solidFill>
                <a:srgbClr val="FFFFFF"/>
              </a:solidFill>
            </a:endParaRPr>
          </a:p>
          <a:p>
            <a:pPr algn="ctr" defTabSz="309563" hangingPunct="0"/>
            <a:endParaRPr lang="en-US" sz="1500" b="1">
              <a:solidFill>
                <a:srgbClr val="FFFFFF"/>
              </a:solidFill>
              <a:sym typeface="Helvetica Light"/>
            </a:endParaRPr>
          </a:p>
          <a:p>
            <a:pPr algn="ctr" defTabSz="309563" hangingPunct="0"/>
            <a:endParaRPr lang="en-US" sz="1500" b="1">
              <a:solidFill>
                <a:srgbClr val="FFFFFF"/>
              </a:solidFill>
            </a:endParaRPr>
          </a:p>
          <a:p>
            <a:pPr algn="ctr" defTabSz="309563" hangingPunct="0"/>
            <a:endParaRPr lang="en-US" sz="1500" b="1">
              <a:solidFill>
                <a:srgbClr val="FFFFFF"/>
              </a:solidFill>
              <a:sym typeface="Helvetica Light"/>
            </a:endParaRPr>
          </a:p>
        </p:txBody>
      </p:sp>
      <p:sp>
        <p:nvSpPr>
          <p:cNvPr id="10" name="Rounded Rectangle 9"/>
          <p:cNvSpPr/>
          <p:nvPr/>
        </p:nvSpPr>
        <p:spPr>
          <a:xfrm>
            <a:off x="5862617" y="2074772"/>
            <a:ext cx="1260987" cy="2115964"/>
          </a:xfrm>
          <a:custGeom>
            <a:gdLst>
              <a:gd name="connsiteX0" fmla="*/ 0 w 1260987"/>
              <a:gd name="connsiteY0" fmla="*/ 219313 h 2003664"/>
              <a:gd name="connsiteX1" fmla="*/ 210169 w 1260987"/>
              <a:gd name="connsiteY1" fmla="*/ 9144 h 2003664"/>
              <a:gd name="connsiteX2" fmla="*/ 1078250 w 1260987"/>
              <a:gd name="connsiteY2" fmla="*/ 0 h 2003664"/>
              <a:gd name="connsiteX3" fmla="*/ 1260987 w 1260987"/>
              <a:gd name="connsiteY3" fmla="*/ 219313 h 2003664"/>
              <a:gd name="connsiteX4" fmla="*/ 1260987 w 1260987"/>
              <a:gd name="connsiteY4" fmla="*/ 1793495 h 2003664"/>
              <a:gd name="connsiteX5" fmla="*/ 1050818 w 1260987"/>
              <a:gd name="connsiteY5" fmla="*/ 2003664 h 2003664"/>
              <a:gd name="connsiteX6" fmla="*/ 210169 w 1260987"/>
              <a:gd name="connsiteY6" fmla="*/ 2003664 h 2003664"/>
              <a:gd name="connsiteX7" fmla="*/ 0 w 1260987"/>
              <a:gd name="connsiteY7" fmla="*/ 1793495 h 2003664"/>
              <a:gd name="connsiteX8" fmla="*/ 0 w 1260987"/>
              <a:gd name="connsiteY8" fmla="*/ 219313 h 2003664"/>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60987" h="2003664">
                <a:moveTo>
                  <a:pt x="0" y="219313"/>
                </a:moveTo>
                <a:cubicBezTo>
                  <a:pt x="0" y="103240"/>
                  <a:pt x="94096" y="9144"/>
                  <a:pt x="210169" y="9144"/>
                </a:cubicBezTo>
                <a:cubicBezTo>
                  <a:pt x="490385" y="9144"/>
                  <a:pt x="798034" y="0"/>
                  <a:pt x="1078250" y="0"/>
                </a:cubicBezTo>
                <a:cubicBezTo>
                  <a:pt x="1194323" y="0"/>
                  <a:pt x="1260987" y="103240"/>
                  <a:pt x="1260987" y="219313"/>
                </a:cubicBezTo>
                <a:lnTo>
                  <a:pt x="1260987" y="1793495"/>
                </a:lnTo>
                <a:cubicBezTo>
                  <a:pt x="1260987" y="1909568"/>
                  <a:pt x="1166891" y="2003664"/>
                  <a:pt x="1050818" y="2003664"/>
                </a:cubicBezTo>
                <a:lnTo>
                  <a:pt x="210169" y="2003664"/>
                </a:lnTo>
                <a:cubicBezTo>
                  <a:pt x="94096" y="2003664"/>
                  <a:pt x="0" y="1909568"/>
                  <a:pt x="0" y="1793495"/>
                </a:cubicBezTo>
                <a:lnTo>
                  <a:pt x="0" y="219313"/>
                </a:lnTo>
                <a:close/>
              </a:path>
            </a:pathLst>
          </a:custGeom>
          <a:solidFill>
            <a:srgbClr val="FFC000"/>
          </a:solidFill>
          <a:ln w="12700" cap="flat">
            <a:noFill/>
            <a:miter lim="400000"/>
          </a:ln>
          <a:effectLst>
            <a:outerShdw blurRad="38100" dist="25400" dir="5400000" rotWithShape="0">
              <a:srgbClr val="000000">
                <a:alpha val="50000"/>
              </a:srgbClr>
            </a:outerShdw>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19050" tIns="19050" rIns="19050" bIns="19050" numCol="1" spcCol="38100" rtlCol="0" anchor="ctr">
            <a:spAutoFit/>
          </a:bodyPr>
          <a:lstStyle/>
          <a:p>
            <a:pPr algn="ctr" defTabSz="309563" hangingPunct="0"/>
            <a:endParaRPr lang="en-US" sz="1500" b="1">
              <a:solidFill>
                <a:srgbClr val="FFFFFF"/>
              </a:solidFill>
              <a:sym typeface="Helvetica Light"/>
            </a:endParaRPr>
          </a:p>
          <a:p>
            <a:pPr algn="ctr" defTabSz="309563" hangingPunct="0"/>
            <a:endParaRPr lang="en-US" sz="1500" b="1">
              <a:solidFill>
                <a:srgbClr val="FFFFFF"/>
              </a:solidFill>
              <a:sym typeface="Helvetica Light"/>
            </a:endParaRPr>
          </a:p>
          <a:p>
            <a:pPr algn="ctr" defTabSz="309563" hangingPunct="0"/>
            <a:endParaRPr lang="en-US" sz="1500" b="1">
              <a:solidFill>
                <a:srgbClr val="FFFFFF"/>
              </a:solidFill>
              <a:sym typeface="Helvetica Light"/>
            </a:endParaRPr>
          </a:p>
          <a:p>
            <a:pPr algn="ctr" defTabSz="309563" hangingPunct="0"/>
            <a:endParaRPr lang="en-US" sz="1500" b="1" smtClean="0">
              <a:solidFill>
                <a:srgbClr val="FFFFFF"/>
              </a:solidFill>
              <a:sym typeface="Helvetica Light"/>
            </a:endParaRPr>
          </a:p>
          <a:p>
            <a:pPr algn="ctr" defTabSz="309563" hangingPunct="0"/>
            <a:r>
              <a:rPr lang="en-US" sz="1600" b="1" smtClean="0">
                <a:solidFill>
                  <a:srgbClr val="FFFFFF"/>
                </a:solidFill>
                <a:sym typeface="Helvetica Light"/>
              </a:rPr>
              <a:t>Data </a:t>
            </a:r>
            <a:r>
              <a:rPr lang="en-US" sz="1600" b="1">
                <a:solidFill>
                  <a:srgbClr val="FFFFFF"/>
                </a:solidFill>
                <a:sym typeface="Helvetica Light"/>
              </a:rPr>
              <a:t>Liquidity</a:t>
            </a:r>
            <a:endParaRPr lang="en-US" sz="1600" b="1">
              <a:solidFill>
                <a:srgbClr val="FFFFFF"/>
              </a:solidFill>
            </a:endParaRPr>
          </a:p>
          <a:p>
            <a:pPr algn="ctr" defTabSz="309563" hangingPunct="0"/>
            <a:endParaRPr lang="en-US" sz="1500" b="1">
              <a:solidFill>
                <a:srgbClr val="FFFFFF"/>
              </a:solidFill>
              <a:sym typeface="Helvetica Light"/>
            </a:endParaRPr>
          </a:p>
          <a:p>
            <a:pPr algn="ctr" defTabSz="309563" hangingPunct="0"/>
            <a:endParaRPr lang="en-US" sz="1500" b="1">
              <a:solidFill>
                <a:srgbClr val="FFFFFF"/>
              </a:solidFill>
              <a:sym typeface="Helvetica Light"/>
            </a:endParaRPr>
          </a:p>
          <a:p>
            <a:pPr algn="ctr" defTabSz="309563" hangingPunct="0"/>
            <a:endParaRPr lang="en-US" sz="1500" b="1">
              <a:solidFill>
                <a:srgbClr val="FFFFFF"/>
              </a:solidFill>
              <a:sym typeface="Helvetica Light"/>
            </a:endParaRPr>
          </a:p>
          <a:p>
            <a:pPr algn="ctr" defTabSz="309563" hangingPunct="0"/>
            <a:endParaRPr lang="en-US" sz="1500" b="1">
              <a:solidFill>
                <a:srgbClr val="FFFFFF"/>
              </a:solidFill>
              <a:sym typeface="Helvetica Light"/>
            </a:endParaRPr>
          </a:p>
        </p:txBody>
      </p:sp>
      <p:sp>
        <p:nvSpPr>
          <p:cNvPr id="11" name="Rounded Rectangle 10"/>
          <p:cNvSpPr/>
          <p:nvPr/>
        </p:nvSpPr>
        <p:spPr>
          <a:xfrm>
            <a:off x="1806877" y="4371220"/>
            <a:ext cx="5316728" cy="297954"/>
          </a:xfrm>
          <a:prstGeom prst="roundRect">
            <a:avLst/>
          </a:prstGeom>
          <a:solidFill>
            <a:srgbClr val="C00000"/>
          </a:solidFill>
          <a:ln w="12700" cap="flat">
            <a:noFill/>
            <a:miter lim="400000"/>
          </a:ln>
          <a:effectLst>
            <a:outerShdw blurRad="38100" dist="25400" dir="5400000" rotWithShape="0">
              <a:srgbClr val="000000">
                <a:alpha val="50000"/>
              </a:srgbClr>
            </a:outerShdw>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19050" tIns="19050" rIns="19050" bIns="19050" numCol="1" spcCol="38100" rtlCol="0" anchor="ctr">
            <a:spAutoFit/>
          </a:bodyPr>
          <a:lstStyle/>
          <a:p>
            <a:pPr algn="ctr" defTabSz="309563" hangingPunct="0"/>
            <a:r>
              <a:rPr lang="en-US" sz="1500" b="1">
                <a:solidFill>
                  <a:srgbClr val="FFFFFF"/>
                </a:solidFill>
              </a:rPr>
              <a:t>Identity Management</a:t>
            </a:r>
          </a:p>
        </p:txBody>
      </p:sp>
      <p:sp>
        <p:nvSpPr>
          <p:cNvPr id="12" name="Rounded Rectangle 11"/>
          <p:cNvSpPr/>
          <p:nvPr/>
        </p:nvSpPr>
        <p:spPr>
          <a:xfrm>
            <a:off x="1806877" y="4783695"/>
            <a:ext cx="5316728" cy="297954"/>
          </a:xfrm>
          <a:prstGeom prst="roundRect">
            <a:avLst/>
          </a:prstGeom>
          <a:solidFill>
            <a:srgbClr val="C00000"/>
          </a:solidFill>
          <a:ln w="12700" cap="flat">
            <a:noFill/>
            <a:miter lim="400000"/>
          </a:ln>
          <a:effectLst>
            <a:outerShdw blurRad="38100" dist="25400" dir="5400000" rotWithShape="0">
              <a:srgbClr val="000000">
                <a:alpha val="50000"/>
              </a:srgbClr>
            </a:outerShdw>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19050" tIns="19050" rIns="19050" bIns="19050" numCol="1" spcCol="38100" rtlCol="0" anchor="ctr">
            <a:spAutoFit/>
          </a:bodyPr>
          <a:lstStyle/>
          <a:p>
            <a:pPr algn="ctr" defTabSz="309563" hangingPunct="0"/>
            <a:r>
              <a:rPr lang="en-US" sz="1500" b="1">
                <a:solidFill>
                  <a:srgbClr val="FFFFFF"/>
                </a:solidFill>
              </a:rPr>
              <a:t>Security &amp; Confidentiality</a:t>
            </a:r>
          </a:p>
        </p:txBody>
      </p:sp>
      <p:sp>
        <p:nvSpPr>
          <p:cNvPr id="16" name="Shape 140"/>
          <p:cNvSpPr/>
          <p:nvPr/>
        </p:nvSpPr>
        <p:spPr>
          <a:xfrm>
            <a:off x="7278463" y="4386378"/>
            <a:ext cx="1966436" cy="438151"/>
          </a:xfrm>
          <a:prstGeom prst="rect">
            <a:avLst/>
          </a:prstGeom>
          <a:noFill/>
          <a:ln>
            <a:noFill/>
          </a:ln>
        </p:spPr>
        <p:txBody>
          <a:bodyPr lIns="19050" tIns="19050" rIns="19050" bIns="19050" anchor="ctr" anchorCtr="0">
            <a:noAutofit/>
          </a:bodyPr>
          <a:lstStyle/>
          <a:p>
            <a:pPr algn="ctr">
              <a:buClr>
                <a:srgbClr val="000000"/>
              </a:buClr>
              <a:buSzPct val="25000"/>
            </a:pPr>
            <a:r>
              <a:rPr lang="en-US" sz="1313">
                <a:solidFill>
                  <a:srgbClr val="000000"/>
                </a:solidFill>
                <a:latin typeface="Helvetica Neue"/>
                <a:ea typeface="Helvetica Neue"/>
                <a:cs typeface="Helvetica Neue"/>
                <a:sym typeface="Helvetica Neue"/>
              </a:rPr>
              <a:t>Essential Cross-Functional Features</a:t>
            </a:r>
            <a:endParaRPr lang="en" sz="1313">
              <a:solidFill>
                <a:srgbClr val="000000"/>
              </a:solidFill>
              <a:latin typeface="Helvetica Neue"/>
              <a:ea typeface="Helvetica Neue"/>
              <a:cs typeface="Helvetica Neue"/>
              <a:sym typeface="Helvetica Neue"/>
            </a:endParaRPr>
          </a:p>
        </p:txBody>
      </p:sp>
      <p:cxnSp>
        <p:nvCxnSpPr>
          <p:cNvPr id="4" name="Straight Connector 3"/>
          <p:cNvCxnSpPr/>
          <p:nvPr/>
        </p:nvCxnSpPr>
        <p:spPr>
          <a:xfrm flipH="1">
            <a:off x="7322575" y="2150688"/>
            <a:ext cx="11061" cy="1947521"/>
          </a:xfrm>
          <a:prstGeom prst="line">
            <a:avLst/>
          </a:prstGeom>
          <a:noFill/>
          <a:ln w="25400" cap="flat">
            <a:solidFill>
              <a:srgbClr val="000000"/>
            </a:solidFill>
            <a:prstDash val="solid"/>
            <a:miter lim="400000"/>
          </a:ln>
          <a:effectLst/>
        </p:spPr>
        <p:style>
          <a:lnRef idx="0">
            <a:scrgbClr r="0" g="0" b="0"/>
          </a:lnRef>
          <a:fillRef idx="0">
            <a:scrgbClr r="0" g="0" b="0"/>
          </a:fillRef>
          <a:effectRef idx="0">
            <a:scrgbClr r="0" g="0" b="0"/>
          </a:effectRef>
          <a:fontRef idx="none"/>
        </p:style>
      </p:cxnSp>
      <p:cxnSp>
        <p:nvCxnSpPr>
          <p:cNvPr id="6" name="Straight Connector 5"/>
          <p:cNvCxnSpPr/>
          <p:nvPr/>
        </p:nvCxnSpPr>
        <p:spPr>
          <a:xfrm flipH="1">
            <a:off x="7333636" y="4384413"/>
            <a:ext cx="0" cy="561452"/>
          </a:xfrm>
          <a:prstGeom prst="line">
            <a:avLst/>
          </a:prstGeom>
          <a:noFill/>
          <a:ln w="25400" cap="flat">
            <a:solidFill>
              <a:srgbClr val="000000"/>
            </a:solidFill>
            <a:prstDash val="solid"/>
            <a:miter lim="400000"/>
          </a:ln>
          <a:effectLst/>
        </p:spPr>
        <p:style>
          <a:lnRef idx="0">
            <a:scrgbClr r="0" g="0" b="0"/>
          </a:lnRef>
          <a:fillRef idx="0">
            <a:scrgbClr r="0" g="0" b="0"/>
          </a:fillRef>
          <a:effectRef idx="0">
            <a:scrgbClr r="0" g="0" b="0"/>
          </a:effectRef>
          <a:fontRef idx="none"/>
        </p:style>
      </p:cxnSp>
      <p:sp>
        <p:nvSpPr>
          <p:cNvPr id="17" name="Rounded Rectangle 16"/>
          <p:cNvSpPr/>
          <p:nvPr/>
        </p:nvSpPr>
        <p:spPr>
          <a:xfrm>
            <a:off x="1806877" y="2017952"/>
            <a:ext cx="1260987" cy="2238747"/>
          </a:xfrm>
          <a:prstGeom prst="roundRect">
            <a:avLst/>
          </a:prstGeom>
          <a:solidFill>
            <a:srgbClr val="FF0000"/>
          </a:solidFill>
          <a:ln w="12700" cap="flat">
            <a:noFill/>
            <a:miter lim="400000"/>
          </a:ln>
          <a:effectLst>
            <a:outerShdw blurRad="38100" dist="25400" dir="5400000" rotWithShape="0">
              <a:srgbClr val="000000">
                <a:alpha val="50000"/>
              </a:srgbClr>
            </a:outerShdw>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19050" tIns="19050" rIns="19050" bIns="19050" numCol="1" spcCol="38100" rtlCol="0" anchor="ctr">
            <a:spAutoFit/>
          </a:bodyPr>
          <a:lstStyle/>
          <a:p>
            <a:pPr algn="ctr" defTabSz="309563" hangingPunct="0"/>
            <a:endParaRPr lang="en-US" sz="1500" b="1">
              <a:solidFill>
                <a:srgbClr val="FFFFFF"/>
              </a:solidFill>
            </a:endParaRPr>
          </a:p>
          <a:p>
            <a:pPr algn="ctr" defTabSz="309563" hangingPunct="0"/>
            <a:endParaRPr lang="en-US" sz="1500" b="1">
              <a:solidFill>
                <a:srgbClr val="FFFFFF"/>
              </a:solidFill>
              <a:sym typeface="Helvetica Light"/>
            </a:endParaRPr>
          </a:p>
          <a:p>
            <a:pPr algn="ctr" defTabSz="309563" hangingPunct="0"/>
            <a:endParaRPr lang="en-US" sz="1500" b="1">
              <a:solidFill>
                <a:srgbClr val="FFFFFF"/>
              </a:solidFill>
              <a:sym typeface="Helvetica Light"/>
            </a:endParaRPr>
          </a:p>
          <a:p>
            <a:pPr algn="ctr" defTabSz="309563" hangingPunct="0"/>
            <a:r>
              <a:rPr lang="en-US" sz="1500" b="1">
                <a:solidFill>
                  <a:srgbClr val="FFFFFF"/>
                </a:solidFill>
                <a:sym typeface="Helvetica Light"/>
              </a:rPr>
              <a:t>Audit &amp; </a:t>
            </a:r>
          </a:p>
          <a:p>
            <a:pPr algn="ctr" defTabSz="309563" hangingPunct="0"/>
            <a:r>
              <a:rPr lang="en-US" sz="1500" b="1">
                <a:solidFill>
                  <a:srgbClr val="FFFFFF"/>
                </a:solidFill>
              </a:rPr>
              <a:t>Compliance</a:t>
            </a:r>
            <a:endParaRPr lang="en-US" sz="1500" b="1">
              <a:solidFill>
                <a:srgbClr val="FFFFFF"/>
              </a:solidFill>
              <a:sym typeface="Helvetica Light"/>
            </a:endParaRPr>
          </a:p>
          <a:p>
            <a:pPr algn="ctr" defTabSz="309563" hangingPunct="0"/>
            <a:endParaRPr lang="en-US" sz="1500" b="1">
              <a:solidFill>
                <a:srgbClr val="FFFFFF"/>
              </a:solidFill>
            </a:endParaRPr>
          </a:p>
          <a:p>
            <a:pPr algn="ctr" defTabSz="309563" hangingPunct="0"/>
            <a:endParaRPr lang="en-US" sz="1500" b="1">
              <a:solidFill>
                <a:srgbClr val="FFFFFF"/>
              </a:solidFill>
              <a:sym typeface="Helvetica Light"/>
            </a:endParaRPr>
          </a:p>
          <a:p>
            <a:pPr algn="ctr" defTabSz="309563" hangingPunct="0"/>
            <a:endParaRPr lang="en-US" sz="1500" b="1">
              <a:solidFill>
                <a:srgbClr val="FFFFFF"/>
              </a:solidFill>
            </a:endParaRPr>
          </a:p>
          <a:p>
            <a:pPr algn="ctr" defTabSz="309563" hangingPunct="0"/>
            <a:endParaRPr lang="en-US" sz="1500" b="1">
              <a:solidFill>
                <a:srgbClr val="FFFFFF"/>
              </a:solidFill>
              <a:sym typeface="Helvetica Light"/>
            </a:endParaRPr>
          </a:p>
        </p:txBody>
      </p:sp>
    </p:spTree>
    <p:extLst>
      <p:ext uri="{BB962C8B-B14F-4D97-AF65-F5344CB8AC3E}">
        <p14:creationId xmlns:p14="http://schemas.microsoft.com/office/powerpoint/2010/main" val="281686146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sld>
</file>

<file path=ppt/slides/slide8.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Proof of Concepts</a:t>
            </a:r>
            <a:endParaRPr lang="en-US"/>
          </a:p>
        </p:txBody>
      </p:sp>
      <p:sp>
        <p:nvSpPr>
          <p:cNvPr id="8" name="Shape 120"/>
          <p:cNvSpPr/>
          <p:nvPr/>
        </p:nvSpPr>
        <p:spPr>
          <a:xfrm>
            <a:off x="431111" y="1573607"/>
            <a:ext cx="2198679" cy="334707"/>
          </a:xfrm>
          <a:prstGeom prst="rect">
            <a:avLst/>
          </a:prstGeom>
          <a:ln w="12700">
            <a:miter lim="400000"/>
          </a:ln>
          <a:extLst>
            <a:ext uri="{C572A759-6A51-4108-AA02-DFA0A04FC94B}">
              <ma14:wrappingTextBoxFlag xmlns:ma14="http://schemas.microsoft.com/office/mac/drawingml/2011/main" xmlns="" val="1"/>
            </a:ext>
          </a:extLst>
        </p:spPr>
        <p:txBody>
          <a:bodyPr wrap="none" lIns="45720" tIns="45720" rIns="45720" bIns="45720">
            <a:spAutoFit/>
          </a:bodyPr>
          <a:lstStyle/>
          <a:p>
            <a:pPr defTabSz="457200">
              <a:defRPr sz="4200" b="1">
                <a:latin typeface="Raleway"/>
                <a:ea typeface="Raleway"/>
                <a:cs typeface="Raleway"/>
                <a:sym typeface="Raleway"/>
              </a:defRPr>
            </a:pPr>
            <a:r>
              <a:rPr lang="en-US" sz="1575" smtClean="0"/>
              <a:t>PROOFS </a:t>
            </a:r>
            <a:r>
              <a:rPr lang="en-US" sz="1575"/>
              <a:t>OF </a:t>
            </a:r>
            <a:r>
              <a:rPr lang="en-US" sz="1575" smtClean="0"/>
              <a:t>CONCEPT</a:t>
            </a:r>
            <a:endParaRPr lang="en-US" sz="1575"/>
          </a:p>
        </p:txBody>
      </p:sp>
      <p:sp>
        <p:nvSpPr>
          <p:cNvPr id="17" name="Rounded Rectangle 16"/>
          <p:cNvSpPr/>
          <p:nvPr/>
        </p:nvSpPr>
        <p:spPr>
          <a:xfrm>
            <a:off x="132974" y="2228503"/>
            <a:ext cx="2273233" cy="553343"/>
          </a:xfrm>
          <a:prstGeom prst="roundRect">
            <a:avLst/>
          </a:prstGeom>
          <a:solidFill>
            <a:srgbClr val="FF0000"/>
          </a:solidFill>
          <a:ln w="12700" cap="flat">
            <a:noFill/>
            <a:miter lim="400000"/>
          </a:ln>
          <a:effectLst>
            <a:outerShdw blurRad="38100" dist="25400" dir="5400000" rotWithShape="0">
              <a:srgbClr val="000000">
                <a:alpha val="50000"/>
              </a:srgbClr>
            </a:outerShdw>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19050" tIns="19050" rIns="19050" bIns="19050" numCol="1" spcCol="38100" rtlCol="0" anchor="ctr">
            <a:spAutoFit/>
          </a:bodyPr>
          <a:lstStyle/>
          <a:p>
            <a:pPr algn="ctr" defTabSz="309563" hangingPunct="0"/>
            <a:r>
              <a:rPr lang="en-US" sz="1500" b="1">
                <a:solidFill>
                  <a:srgbClr val="FFFFFF"/>
                </a:solidFill>
                <a:sym typeface="Helvetica Light"/>
              </a:rPr>
              <a:t>Audit &amp; </a:t>
            </a:r>
          </a:p>
          <a:p>
            <a:pPr algn="ctr" defTabSz="309563" hangingPunct="0"/>
            <a:r>
              <a:rPr lang="en-US" sz="1500" b="1">
                <a:solidFill>
                  <a:srgbClr val="FFFFFF"/>
                </a:solidFill>
              </a:rPr>
              <a:t>Compliance</a:t>
            </a:r>
            <a:endParaRPr lang="en-US" sz="1500" b="1">
              <a:solidFill>
                <a:srgbClr val="FFFFFF"/>
              </a:solidFill>
              <a:sym typeface="Helvetica Light"/>
            </a:endParaRPr>
          </a:p>
        </p:txBody>
      </p:sp>
      <p:sp>
        <p:nvSpPr>
          <p:cNvPr id="14" name="Rounded Rectangle 13"/>
          <p:cNvSpPr/>
          <p:nvPr/>
        </p:nvSpPr>
        <p:spPr>
          <a:xfrm>
            <a:off x="132974" y="3071045"/>
            <a:ext cx="2273233" cy="297954"/>
          </a:xfrm>
          <a:prstGeom prst="roundRect">
            <a:avLst/>
          </a:prstGeom>
          <a:solidFill>
            <a:srgbClr val="00B050"/>
          </a:solidFill>
          <a:ln w="12700" cap="flat">
            <a:noFill/>
            <a:miter lim="400000"/>
          </a:ln>
          <a:effectLst>
            <a:outerShdw blurRad="38100" dist="25400" dir="5400000" rotWithShape="0">
              <a:srgbClr val="000000">
                <a:alpha val="50000"/>
              </a:srgbClr>
            </a:outerShdw>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19050" tIns="19050" rIns="19050" bIns="19050" numCol="1" spcCol="38100" rtlCol="0" anchor="ctr">
            <a:spAutoFit/>
          </a:bodyPr>
          <a:lstStyle/>
          <a:p>
            <a:pPr algn="ctr" defTabSz="309563" hangingPunct="0"/>
            <a:r>
              <a:rPr lang="en-US" sz="1500" b="1">
                <a:solidFill>
                  <a:srgbClr val="FFFFFF"/>
                </a:solidFill>
                <a:sym typeface="Helvetica Light"/>
              </a:rPr>
              <a:t>Financial &amp; Contract Mgmt</a:t>
            </a:r>
          </a:p>
        </p:txBody>
      </p:sp>
      <p:sp>
        <p:nvSpPr>
          <p:cNvPr id="18" name="Rounded Rectangle 17"/>
          <p:cNvSpPr/>
          <p:nvPr/>
        </p:nvSpPr>
        <p:spPr>
          <a:xfrm>
            <a:off x="132974" y="3636870"/>
            <a:ext cx="2273233" cy="553343"/>
          </a:xfrm>
          <a:prstGeom prst="roundRect">
            <a:avLst/>
          </a:prstGeom>
          <a:solidFill>
            <a:srgbClr val="0070C0"/>
          </a:solidFill>
          <a:ln w="12700" cap="flat">
            <a:noFill/>
            <a:miter lim="400000"/>
          </a:ln>
          <a:effectLst>
            <a:outerShdw blurRad="38100" dist="25400" dir="5400000" rotWithShape="0">
              <a:srgbClr val="000000">
                <a:alpha val="50000"/>
              </a:srgbClr>
            </a:outerShdw>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19050" tIns="19050" rIns="19050" bIns="19050" numCol="1" spcCol="38100" rtlCol="0" anchor="ctr">
            <a:spAutoFit/>
          </a:bodyPr>
          <a:lstStyle/>
          <a:p>
            <a:pPr algn="ctr" defTabSz="309563" hangingPunct="0"/>
            <a:r>
              <a:rPr lang="en-US" sz="1500" b="1" err="1">
                <a:solidFill>
                  <a:srgbClr val="FFFFFF"/>
                </a:solidFill>
              </a:rPr>
              <a:t>IoT</a:t>
            </a:r>
          </a:p>
          <a:p>
            <a:pPr algn="ctr" defTabSz="309563" hangingPunct="0"/>
            <a:r>
              <a:rPr lang="en-US" sz="1500" b="1">
                <a:solidFill>
                  <a:srgbClr val="FFFFFF"/>
                </a:solidFill>
              </a:rPr>
              <a:t>“Internet of Things”</a:t>
            </a:r>
            <a:endParaRPr lang="en-US" sz="1500" b="1">
              <a:solidFill>
                <a:srgbClr val="FFFFFF"/>
              </a:solidFill>
              <a:sym typeface="Helvetica Light"/>
            </a:endParaRPr>
          </a:p>
        </p:txBody>
      </p:sp>
      <p:sp>
        <p:nvSpPr>
          <p:cNvPr id="19" name="Rounded Rectangle 18"/>
          <p:cNvSpPr/>
          <p:nvPr/>
        </p:nvSpPr>
        <p:spPr>
          <a:xfrm>
            <a:off x="132974" y="4330389"/>
            <a:ext cx="2273233" cy="553343"/>
          </a:xfrm>
          <a:prstGeom prst="roundRect">
            <a:avLst/>
          </a:prstGeom>
          <a:solidFill>
            <a:srgbClr val="FFC000"/>
          </a:solidFill>
          <a:ln w="12700" cap="flat">
            <a:noFill/>
            <a:miter lim="400000"/>
          </a:ln>
          <a:effectLst>
            <a:outerShdw blurRad="38100" dist="25400" dir="5400000" rotWithShape="0">
              <a:srgbClr val="000000">
                <a:alpha val="50000"/>
              </a:srgbClr>
            </a:outerShdw>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19050" tIns="19050" rIns="19050" bIns="19050" numCol="1" spcCol="38100" rtlCol="0" anchor="ctr">
            <a:spAutoFit/>
          </a:bodyPr>
          <a:lstStyle/>
          <a:p>
            <a:pPr algn="ctr" defTabSz="309563" hangingPunct="0"/>
            <a:r>
              <a:rPr lang="en-US" sz="1500" b="1">
                <a:solidFill>
                  <a:srgbClr val="FFFFFF"/>
                </a:solidFill>
                <a:sym typeface="Helvetica Light"/>
              </a:rPr>
              <a:t>Data </a:t>
            </a:r>
          </a:p>
          <a:p>
            <a:pPr algn="ctr" defTabSz="309563" hangingPunct="0"/>
            <a:r>
              <a:rPr lang="en-US" sz="1500" b="1">
                <a:solidFill>
                  <a:srgbClr val="FFFFFF"/>
                </a:solidFill>
                <a:sym typeface="Helvetica Light"/>
              </a:rPr>
              <a:t>Liquidity</a:t>
            </a:r>
          </a:p>
        </p:txBody>
      </p:sp>
      <p:graphicFrame>
        <p:nvGraphicFramePr>
          <p:cNvPr id="3" name="Table 2"/>
          <p:cNvGraphicFramePr>
            <a:graphicFrameLocks noGrp="1"/>
          </p:cNvGraphicFramePr>
          <p:nvPr>
            <p:extLst>
              <p:ext uri="{D42A27DB-BD31-4B8C-83A1-F6EECF244321}">
                <p14:modId xmlns:p14="http://schemas.microsoft.com/office/powerpoint/2010/main" val="4207333344"/>
              </p:ext>
            </p:extLst>
          </p:nvPr>
        </p:nvGraphicFramePr>
        <p:xfrm>
          <a:off x="2444546" y="2106881"/>
          <a:ext cx="6592530" cy="2825185"/>
        </p:xfrm>
        <a:graphic>
          <a:graphicData uri="http://schemas.openxmlformats.org/drawingml/2006/table">
            <a:tbl>
              <a:tblPr firstRow="1" bandRow="1">
                <a:tableStyleId>{5940675A-B579-460E-94D1-54222C63F5DA}</a:tableStyleId>
              </a:tblPr>
              <a:tblGrid>
                <a:gridCol w="1957849">
                  <a:extLst>
                    <a:ext uri="{9D8B030D-6E8A-4147-A177-3AD203B41FA5}">
                      <a16:colId xmlns:a16="http://schemas.microsoft.com/office/drawing/2014/main" xmlns="" val="20000"/>
                    </a:ext>
                  </a:extLst>
                </a:gridCol>
                <a:gridCol w="4634681">
                  <a:extLst>
                    <a:ext uri="{9D8B030D-6E8A-4147-A177-3AD203B41FA5}">
                      <a16:colId xmlns:a16="http://schemas.microsoft.com/office/drawing/2014/main" xmlns="" val="20001"/>
                    </a:ext>
                  </a:extLst>
                </a:gridCol>
              </a:tblGrid>
              <a:tr h="674370">
                <a:tc>
                  <a:txBody>
                    <a:bodyPr/>
                    <a:lstStyle/>
                    <a:p>
                      <a:r>
                        <a:rPr lang="en-US" sz="1200" b="1"/>
                        <a:t>Immutable,</a:t>
                      </a:r>
                      <a:r>
                        <a:rPr lang="en-US" sz="1200" b="1" baseline="0"/>
                        <a:t> single-source of truth from multiple enterprise sources</a:t>
                      </a:r>
                      <a:endParaRPr lang="en-US" sz="1200" b="1"/>
                    </a:p>
                  </a:txBody>
                  <a:tcPr marL="34290" marR="34290" marT="17145" marB="1714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100" b="0" i="0" u="none" strike="noStrike" cap="none" spc="0" baseline="0">
                          <a:ln>
                            <a:noFill/>
                          </a:ln>
                          <a:solidFill>
                            <a:schemeClr val="tx1"/>
                          </a:solidFill>
                          <a:effectLst/>
                          <a:uFillTx/>
                          <a:latin typeface="+mn-lt"/>
                          <a:ea typeface="+mn-ea"/>
                          <a:cs typeface="+mn-cs"/>
                          <a:sym typeface="Helvetica Light"/>
                        </a:rPr>
                        <a:t>Logging access to PHI / Duplicate payment auditing / Regulatory billing and payment compliance / Excluded provider screenings / Three-day payment window analysis / “Sunshine Law” reporting / MACRA (MIPS) / Meaningful </a:t>
                      </a:r>
                      <a:r>
                        <a:rPr lang="en-US" sz="1100" b="0" i="0" u="none" strike="noStrike" cap="none" spc="0" baseline="0" smtClean="0">
                          <a:ln>
                            <a:noFill/>
                          </a:ln>
                          <a:solidFill>
                            <a:schemeClr val="tx1"/>
                          </a:solidFill>
                          <a:effectLst/>
                          <a:uFillTx/>
                          <a:latin typeface="+mn-lt"/>
                          <a:ea typeface="+mn-ea"/>
                          <a:cs typeface="+mn-cs"/>
                          <a:sym typeface="Helvetica Light"/>
                        </a:rPr>
                        <a:t>Use </a:t>
                      </a:r>
                      <a:endParaRPr lang="en-US" sz="1100" b="0"/>
                    </a:p>
                  </a:txBody>
                  <a:tcPr marL="34290" marR="34290" marT="17145" marB="1714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765810">
                <a:tc>
                  <a:txBody>
                    <a:bodyPr/>
                    <a:lstStyle/>
                    <a:p>
                      <a:r>
                        <a:rPr lang="en-US" sz="1200" b="1"/>
                        <a:t>Reduce</a:t>
                      </a:r>
                      <a:r>
                        <a:rPr lang="en-US" sz="1200" b="1" baseline="0"/>
                        <a:t> administrative expense and delay in multiparty contractual processes</a:t>
                      </a:r>
                      <a:endParaRPr lang="en-US" sz="1200" b="1"/>
                    </a:p>
                  </a:txBody>
                  <a:tcPr marL="34290" marR="34290" marT="17145" marB="1714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100"/>
                        <a:t>Claims</a:t>
                      </a:r>
                      <a:r>
                        <a:rPr lang="en-US" sz="1100" baseline="0"/>
                        <a:t> Processing </a:t>
                      </a:r>
                      <a:r>
                        <a:rPr lang="mr-IN" sz="1100" baseline="0"/>
                        <a:t>–</a:t>
                      </a:r>
                      <a:r>
                        <a:rPr lang="en-US" sz="1100" baseline="0"/>
                        <a:t> medical and pharmaceutical / PBM rebate management / Physician contract management / Supply contracting / Prospective Episode-based payments / </a:t>
                      </a:r>
                      <a:r>
                        <a:rPr lang="en-US" sz="1100" b="0" baseline="0"/>
                        <a:t>  Pharma Contract Management - prompt pay and volume </a:t>
                      </a:r>
                      <a:r>
                        <a:rPr lang="en-US" sz="1100" b="0" baseline="0" smtClean="0"/>
                        <a:t>discounts / Beneficiary Credits/ Business Associate Agreements</a:t>
                      </a:r>
                      <a:endParaRPr lang="en-US" sz="1100" b="0"/>
                    </a:p>
                  </a:txBody>
                  <a:tcPr marL="34290" marR="34290" marT="17145" marB="1714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1"/>
                  </a:ext>
                </a:extLst>
              </a:tr>
              <a:tr h="676301">
                <a:tc>
                  <a:txBody>
                    <a:bodyPr/>
                    <a:lstStyle/>
                    <a:p>
                      <a:r>
                        <a:rPr lang="en-US" sz="1200" b="1"/>
                        <a:t>Track</a:t>
                      </a:r>
                      <a:r>
                        <a:rPr lang="en-US" sz="1200" b="1" baseline="0"/>
                        <a:t> high value assets across multiple intermediaries</a:t>
                      </a:r>
                      <a:endParaRPr lang="en-US" sz="1200" b="1"/>
                    </a:p>
                  </a:txBody>
                  <a:tcPr marL="34290" marR="34290" marT="17145" marB="1714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100" smtClean="0"/>
                        <a:t>Physical </a:t>
                      </a:r>
                      <a:r>
                        <a:rPr lang="en-US" sz="1100"/>
                        <a:t>Sensors</a:t>
                      </a:r>
                      <a:r>
                        <a:rPr lang="en-US" sz="1100" baseline="0"/>
                        <a:t> </a:t>
                      </a:r>
                      <a:r>
                        <a:rPr lang="mr-IN" sz="1100" baseline="0"/>
                        <a:t>–</a:t>
                      </a:r>
                      <a:r>
                        <a:rPr lang="en-US" sz="1100" baseline="0"/>
                        <a:t> Track &amp; Trace / Provenance tracking for tissue and implantable medical devices / Equipment-as-a-Service / Equipment asset tracking / </a:t>
                      </a:r>
                      <a:r>
                        <a:rPr lang="en-US" sz="1100" b="0" baseline="0"/>
                        <a:t>Drug Supply Chain Security Act regulations </a:t>
                      </a:r>
                    </a:p>
                  </a:txBody>
                  <a:tcPr marL="34290" marR="34290" marT="17145" marB="1714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2"/>
                  </a:ext>
                </a:extLst>
              </a:tr>
              <a:tr h="708704">
                <a:tc>
                  <a:txBody>
                    <a:bodyPr/>
                    <a:lstStyle/>
                    <a:p>
                      <a:r>
                        <a:rPr lang="en-US" sz="1200" b="1"/>
                        <a:t>Universal</a:t>
                      </a:r>
                      <a:r>
                        <a:rPr lang="en-US" sz="1200" b="1" baseline="0"/>
                        <a:t> data interoperability, consumer and business enablement</a:t>
                      </a:r>
                      <a:endParaRPr lang="en-US" sz="1200" b="1"/>
                    </a:p>
                  </a:txBody>
                  <a:tcPr marL="34290" marR="34290" marT="17145" marB="1714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100" smtClean="0"/>
                        <a:t>PROM</a:t>
                      </a:r>
                      <a:r>
                        <a:rPr lang="en-US" sz="1100" baseline="0" smtClean="0"/>
                        <a:t> </a:t>
                      </a:r>
                      <a:r>
                        <a:rPr lang="en-US" sz="1100" baseline="0"/>
                        <a:t>(Patient reported outcome measures) / Enterprise master data management / Credentialing &amp; new credentialing models / Self-sovereign consumer health data aggregation / </a:t>
                      </a:r>
                      <a:r>
                        <a:rPr lang="en-US" sz="1100" b="0" baseline="0"/>
                        <a:t>Upside-Down Patient Portals</a:t>
                      </a:r>
                      <a:endParaRPr lang="en-US" sz="1100" b="0"/>
                    </a:p>
                  </a:txBody>
                  <a:tcPr marL="34290" marR="34290" marT="17145" marB="1714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180480126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sld>
</file>

<file path=ppt/slides/slide9.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Legal and Technical Issues Addressed</a:t>
            </a:r>
            <a:endParaRPr lang="en-US"/>
          </a:p>
        </p:txBody>
      </p:sp>
      <p:sp>
        <p:nvSpPr>
          <p:cNvPr id="17" name="Rounded Rectangle 16"/>
          <p:cNvSpPr/>
          <p:nvPr/>
        </p:nvSpPr>
        <p:spPr>
          <a:xfrm>
            <a:off x="553598" y="2170943"/>
            <a:ext cx="2273233" cy="553343"/>
          </a:xfrm>
          <a:prstGeom prst="roundRect">
            <a:avLst/>
          </a:prstGeom>
          <a:solidFill>
            <a:srgbClr val="FF0000"/>
          </a:solidFill>
          <a:ln w="12700" cap="flat">
            <a:noFill/>
            <a:miter lim="400000"/>
          </a:ln>
          <a:effectLst>
            <a:outerShdw blurRad="38100" dist="25400" dir="5400000" rotWithShape="0">
              <a:srgbClr val="000000">
                <a:alpha val="50000"/>
              </a:srgbClr>
            </a:outerShdw>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19050" tIns="19050" rIns="19050" bIns="19050" numCol="1" spcCol="38100" rtlCol="0" anchor="ctr">
            <a:spAutoFit/>
          </a:bodyPr>
          <a:lstStyle/>
          <a:p>
            <a:pPr algn="ctr" defTabSz="309563" hangingPunct="0"/>
            <a:r>
              <a:rPr lang="en-US" sz="1500" b="1">
                <a:solidFill>
                  <a:srgbClr val="FFFFFF"/>
                </a:solidFill>
                <a:sym typeface="Helvetica Light"/>
              </a:rPr>
              <a:t>Audit &amp; </a:t>
            </a:r>
          </a:p>
          <a:p>
            <a:pPr algn="ctr" defTabSz="309563" hangingPunct="0"/>
            <a:r>
              <a:rPr lang="en-US" sz="1500" b="1">
                <a:solidFill>
                  <a:srgbClr val="FFFFFF"/>
                </a:solidFill>
              </a:rPr>
              <a:t>Compliance</a:t>
            </a:r>
            <a:endParaRPr lang="en-US" sz="1500" b="1">
              <a:solidFill>
                <a:srgbClr val="FFFFFF"/>
              </a:solidFill>
              <a:sym typeface="Helvetica Light"/>
            </a:endParaRPr>
          </a:p>
        </p:txBody>
      </p:sp>
      <p:sp>
        <p:nvSpPr>
          <p:cNvPr id="14" name="Rounded Rectangle 13"/>
          <p:cNvSpPr/>
          <p:nvPr/>
        </p:nvSpPr>
        <p:spPr>
          <a:xfrm>
            <a:off x="553597" y="2985609"/>
            <a:ext cx="2273233" cy="297954"/>
          </a:xfrm>
          <a:prstGeom prst="roundRect">
            <a:avLst/>
          </a:prstGeom>
          <a:solidFill>
            <a:srgbClr val="00B050"/>
          </a:solidFill>
          <a:ln w="12700" cap="flat">
            <a:noFill/>
            <a:miter lim="400000"/>
          </a:ln>
          <a:effectLst>
            <a:outerShdw blurRad="38100" dist="25400" dir="5400000" rotWithShape="0">
              <a:srgbClr val="000000">
                <a:alpha val="50000"/>
              </a:srgbClr>
            </a:outerShdw>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19050" tIns="19050" rIns="19050" bIns="19050" numCol="1" spcCol="38100" rtlCol="0" anchor="ctr">
            <a:spAutoFit/>
          </a:bodyPr>
          <a:lstStyle/>
          <a:p>
            <a:pPr algn="ctr" defTabSz="309563" hangingPunct="0"/>
            <a:r>
              <a:rPr lang="en-US" sz="1500" b="1">
                <a:solidFill>
                  <a:srgbClr val="FFFFFF"/>
                </a:solidFill>
                <a:sym typeface="Helvetica Light"/>
              </a:rPr>
              <a:t>Financial &amp; Contract Mgmt</a:t>
            </a:r>
          </a:p>
        </p:txBody>
      </p:sp>
      <p:sp>
        <p:nvSpPr>
          <p:cNvPr id="18" name="Rounded Rectangle 17"/>
          <p:cNvSpPr/>
          <p:nvPr/>
        </p:nvSpPr>
        <p:spPr>
          <a:xfrm>
            <a:off x="553598" y="3553300"/>
            <a:ext cx="2273233" cy="553343"/>
          </a:xfrm>
          <a:prstGeom prst="roundRect">
            <a:avLst/>
          </a:prstGeom>
          <a:solidFill>
            <a:srgbClr val="0070C0"/>
          </a:solidFill>
          <a:ln w="12700" cap="flat">
            <a:noFill/>
            <a:miter lim="400000"/>
          </a:ln>
          <a:effectLst>
            <a:outerShdw blurRad="38100" dist="25400" dir="5400000" rotWithShape="0">
              <a:srgbClr val="000000">
                <a:alpha val="50000"/>
              </a:srgbClr>
            </a:outerShdw>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19050" tIns="19050" rIns="19050" bIns="19050" numCol="1" spcCol="38100" rtlCol="0" anchor="ctr">
            <a:spAutoFit/>
          </a:bodyPr>
          <a:lstStyle/>
          <a:p>
            <a:pPr algn="ctr" defTabSz="309563" hangingPunct="0"/>
            <a:r>
              <a:rPr lang="en-US" sz="1500" b="1" err="1">
                <a:solidFill>
                  <a:srgbClr val="FFFFFF"/>
                </a:solidFill>
              </a:rPr>
              <a:t>IoT</a:t>
            </a:r>
          </a:p>
          <a:p>
            <a:pPr algn="ctr" defTabSz="309563" hangingPunct="0"/>
            <a:r>
              <a:rPr lang="en-US" sz="1500" b="1">
                <a:solidFill>
                  <a:srgbClr val="FFFFFF"/>
                </a:solidFill>
              </a:rPr>
              <a:t>“Internet of Things”</a:t>
            </a:r>
            <a:endParaRPr lang="en-US" sz="1500" b="1">
              <a:solidFill>
                <a:srgbClr val="FFFFFF"/>
              </a:solidFill>
              <a:sym typeface="Helvetica Light"/>
            </a:endParaRPr>
          </a:p>
        </p:txBody>
      </p:sp>
      <p:sp>
        <p:nvSpPr>
          <p:cNvPr id="19" name="Rounded Rectangle 18"/>
          <p:cNvSpPr/>
          <p:nvPr/>
        </p:nvSpPr>
        <p:spPr>
          <a:xfrm>
            <a:off x="553598" y="4330389"/>
            <a:ext cx="2273233" cy="553343"/>
          </a:xfrm>
          <a:prstGeom prst="roundRect">
            <a:avLst/>
          </a:prstGeom>
          <a:solidFill>
            <a:srgbClr val="FFC000"/>
          </a:solidFill>
          <a:ln w="12700" cap="flat">
            <a:noFill/>
            <a:miter lim="400000"/>
          </a:ln>
          <a:effectLst>
            <a:outerShdw blurRad="38100" dist="25400" dir="5400000" rotWithShape="0">
              <a:srgbClr val="000000">
                <a:alpha val="50000"/>
              </a:srgbClr>
            </a:outerShdw>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19050" tIns="19050" rIns="19050" bIns="19050" numCol="1" spcCol="38100" rtlCol="0" anchor="ctr">
            <a:spAutoFit/>
          </a:bodyPr>
          <a:lstStyle/>
          <a:p>
            <a:pPr algn="ctr" defTabSz="309563" hangingPunct="0"/>
            <a:r>
              <a:rPr lang="en-US" sz="1500" b="1">
                <a:solidFill>
                  <a:srgbClr val="FFFFFF"/>
                </a:solidFill>
                <a:sym typeface="Helvetica Light"/>
              </a:rPr>
              <a:t>Data </a:t>
            </a:r>
          </a:p>
          <a:p>
            <a:pPr algn="ctr" defTabSz="309563" hangingPunct="0"/>
            <a:r>
              <a:rPr lang="en-US" sz="1500" b="1">
                <a:solidFill>
                  <a:srgbClr val="FFFFFF"/>
                </a:solidFill>
                <a:sym typeface="Helvetica Light"/>
              </a:rPr>
              <a:t>Liquidity</a:t>
            </a:r>
          </a:p>
        </p:txBody>
      </p:sp>
      <p:graphicFrame>
        <p:nvGraphicFramePr>
          <p:cNvPr id="3" name="Table 2"/>
          <p:cNvGraphicFramePr>
            <a:graphicFrameLocks noGrp="1"/>
          </p:cNvGraphicFramePr>
          <p:nvPr>
            <p:extLst>
              <p:ext uri="{D42A27DB-BD31-4B8C-83A1-F6EECF244321}">
                <p14:modId xmlns:p14="http://schemas.microsoft.com/office/powerpoint/2010/main" val="2026050510"/>
              </p:ext>
            </p:extLst>
          </p:nvPr>
        </p:nvGraphicFramePr>
        <p:xfrm>
          <a:off x="3430335" y="2150893"/>
          <a:ext cx="4634681" cy="2732839"/>
        </p:xfrm>
        <a:graphic>
          <a:graphicData uri="http://schemas.openxmlformats.org/drawingml/2006/table">
            <a:tbl>
              <a:tblPr firstRow="1" bandRow="1">
                <a:tableStyleId>{5940675A-B579-460E-94D1-54222C63F5DA}</a:tableStyleId>
              </a:tblPr>
              <a:tblGrid>
                <a:gridCol w="4634681">
                  <a:extLst>
                    <a:ext uri="{9D8B030D-6E8A-4147-A177-3AD203B41FA5}">
                      <a16:colId xmlns:a16="http://schemas.microsoft.com/office/drawing/2014/main" xmlns="" val="20001"/>
                    </a:ext>
                  </a:extLst>
                </a:gridCol>
              </a:tblGrid>
              <a:tr h="663180">
                <a:tc>
                  <a:txBody>
                    <a:bodyPr/>
                    <a:lstStyle/>
                    <a:p>
                      <a:pPr algn="ctr"/>
                      <a:r>
                        <a:rPr lang="en-US" sz="1100" b="0" smtClean="0"/>
                        <a:t>Verification of</a:t>
                      </a:r>
                      <a:r>
                        <a:rPr lang="en-US" sz="1100" b="0" baseline="0" smtClean="0"/>
                        <a:t> Ledger Entries and Timestamps</a:t>
                      </a:r>
                    </a:p>
                    <a:p>
                      <a:pPr algn="ctr"/>
                      <a:r>
                        <a:rPr lang="en-US" sz="1100" b="0" baseline="0" smtClean="0"/>
                        <a:t>Security of Distributed Participation</a:t>
                      </a:r>
                    </a:p>
                  </a:txBody>
                  <a:tcPr marL="34290" marR="34290" marT="17145" marB="1714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684654">
                <a:tc>
                  <a:txBody>
                    <a:bodyPr/>
                    <a:lstStyle/>
                    <a:p>
                      <a:pPr algn="ctr"/>
                      <a:r>
                        <a:rPr lang="en-US" sz="1100" b="0" smtClean="0"/>
                        <a:t>Transaction</a:t>
                      </a:r>
                      <a:r>
                        <a:rPr lang="en-US" sz="1100" b="0" baseline="0" smtClean="0"/>
                        <a:t> Confidentiality</a:t>
                      </a:r>
                    </a:p>
                    <a:p>
                      <a:pPr algn="ctr"/>
                      <a:r>
                        <a:rPr lang="en-US" sz="1100" b="0" baseline="0" smtClean="0"/>
                        <a:t>Representation of Contractual Terms in Software Code</a:t>
                      </a:r>
                      <a:endParaRPr lang="en-US" sz="1100" b="0"/>
                    </a:p>
                  </a:txBody>
                  <a:tcPr marL="34290" marR="34290" marT="17145" marB="1714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1"/>
                  </a:ext>
                </a:extLst>
              </a:tr>
              <a:tr h="676301">
                <a:tc>
                  <a:txBody>
                    <a:bodyPr/>
                    <a:lstStyle/>
                    <a:p>
                      <a:pPr algn="ctr"/>
                      <a:r>
                        <a:rPr lang="en-US" sz="1100" b="0" baseline="0" smtClean="0"/>
                        <a:t>Security</a:t>
                      </a:r>
                    </a:p>
                    <a:p>
                      <a:pPr algn="ctr"/>
                      <a:r>
                        <a:rPr lang="en-US" sz="1100" b="0" baseline="0" smtClean="0"/>
                        <a:t>Potential FDA Regulation</a:t>
                      </a:r>
                      <a:endParaRPr lang="en-US" sz="1100" b="0" baseline="0"/>
                    </a:p>
                  </a:txBody>
                  <a:tcPr marL="34290" marR="34290" marT="17145" marB="1714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2"/>
                  </a:ext>
                </a:extLst>
              </a:tr>
              <a:tr h="708704">
                <a:tc>
                  <a:txBody>
                    <a:bodyPr/>
                    <a:lstStyle/>
                    <a:p>
                      <a:pPr algn="ctr"/>
                      <a:r>
                        <a:rPr lang="en-US" sz="1100" b="0" smtClean="0"/>
                        <a:t>HIPAA and Privacy</a:t>
                      </a:r>
                    </a:p>
                    <a:p>
                      <a:pPr algn="ctr"/>
                      <a:r>
                        <a:rPr lang="en-US" sz="1100" b="0" smtClean="0"/>
                        <a:t>Security</a:t>
                      </a:r>
                    </a:p>
                    <a:p>
                      <a:pPr algn="ctr"/>
                      <a:r>
                        <a:rPr lang="en-US" sz="1100" b="0" smtClean="0"/>
                        <a:t>Intersection of State,</a:t>
                      </a:r>
                      <a:r>
                        <a:rPr lang="en-US" sz="1100" b="0" baseline="0" smtClean="0"/>
                        <a:t> Federal Regulations and Industry Standards</a:t>
                      </a:r>
                      <a:endParaRPr lang="en-US" sz="1100" b="0"/>
                    </a:p>
                  </a:txBody>
                  <a:tcPr marL="34290" marR="34290" marT="17145" marB="1714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302588133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sld>
</file>

<file path=ppt/tags/tag1.xml><?xml version="1.0" encoding="utf-8"?>
<p:tagLst xmlns:p="http://schemas.openxmlformats.org/presentationml/2006/main">
  <p:tag name="AS_NET" val="4.0.30319.42000"/>
  <p:tag name="AS_OS" val="Microsoft Windows NT 6.2.9200.0"/>
  <p:tag name="AS_RELEASE_DATE" val="2017.03.22"/>
  <p:tag name="AS_TITLE" val="Aspose.Slides for .NET 4.0"/>
  <p:tag name="AS_VERSION" val="17.3"/>
</p:tagLst>
</file>

<file path=ppt/theme/theme1.xml><?xml version="1.0" encoding="utf-8"?>
<a:theme xmlns:r="http://schemas.openxmlformats.org/officeDocument/2006/relationships"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Template>Office Theme</Template>
  <Company/>
  <PresentationFormat>On-screen Show (4:3)</PresentationFormat>
  <Paragraphs>0</Paragraphs>
  <Slides>0</Slides>
  <Notes>0</Notes>
  <TotalTime>0</TotalTime>
  <HiddenSlides>0</HiddenSlides>
  <MMClips>0</MMClips>
  <ScaleCrop>0</ScaleCrop>
  <LinksUpToDate>0</LinksUpToDate>
  <SharedDoc>0</SharedDoc>
  <HyperlinksChanged>0</HyperlinksChanged>
  <Application>Aspose.Slides for .NET</Application>
  <AppVersion>17.0300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cp:revision>1</cp:revision>
  <cp:lastPrinted>1601-01-01T00:00:00.000</cp:lastPrinted>
  <dcterms:created xsi:type="dcterms:W3CDTF">1601-01-01T00:00:00Z</dcterms:created>
  <dcterms:modified xsi:type="dcterms:W3CDTF">1601-01-01T00:00:00Z</dcterms:modified>
</cp:coreProperties>
</file>